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5" r:id="rId10"/>
    <p:sldId id="266" r:id="rId11"/>
    <p:sldId id="267"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Lst>
  <p:sldSz cx="9144000" cy="5143500" type="screen16x9"/>
  <p:notesSz cx="6858000" cy="9144000"/>
  <p:embeddedFontLst>
    <p:embeddedFont>
      <p:font typeface="Cambria Math" panose="02040503050406030204" pitchFamily="18" charset="0"/>
      <p:regular r:id="rId32"/>
    </p:embeddedFont>
    <p:embeddedFont>
      <p:font typeface="Exo 2" panose="020B0604020202020204"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Slab"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hm5HYQy050Zrch7HMQd7rI47YO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450F5B-C161-464A-85E9-6F79FAE43F06}">
  <a:tblStyle styleId="{D6450F5B-C161-464A-85E9-6F79FAE43F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3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xport.arxiv.org/pdf/2006.1020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azy_learn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google/mediapip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1B1B1B"/>
                </a:solidFill>
                <a:latin typeface="Arial"/>
                <a:ea typeface="Arial"/>
                <a:cs typeface="Arial"/>
                <a:sym typeface="Arial"/>
              </a:rPr>
              <a:t>Câu hỏi là làm sao để detect ra được các keypoints trên cơ thể người? Giải pháp của họ dựa trên một paper mà họ đề xuất, keyword: BlazePose (</a:t>
            </a:r>
            <a:r>
              <a:rPr lang="en" sz="1800" b="0" i="0" u="sng" strike="noStrike">
                <a:solidFill>
                  <a:srgbClr val="2B6DAD"/>
                </a:solidFill>
                <a:latin typeface="Arial"/>
                <a:ea typeface="Arial"/>
                <a:cs typeface="Arial"/>
                <a:sym typeface="Arial"/>
                <a:hlinkClick r:id="rId3">
                  <a:extLst>
                    <a:ext uri="{A12FA001-AC4F-418D-AE19-62706E023703}">
                      <ahyp:hlinkClr xmlns:ahyp="http://schemas.microsoft.com/office/drawing/2018/hyperlinkcolor" val="tx"/>
                    </a:ext>
                  </a:extLst>
                </a:hlinkClick>
              </a:rPr>
              <a:t>https://export.arxiv.org/pdf/2006.10204</a:t>
            </a:r>
            <a:r>
              <a:rPr lang="en" sz="1800" b="0" i="0" u="none" strike="noStrike">
                <a:solidFill>
                  <a:srgbClr val="1B1B1B"/>
                </a:solidFill>
                <a:latin typeface="Arial"/>
                <a:ea typeface="Arial"/>
                <a:cs typeface="Arial"/>
                <a:sym typeface="Arial"/>
              </a:rPr>
              <a:t>). Dựa trên giải pháp này, họ sẽ bóc tách ra 33 điểm tương ứng 33 bộ phận của cơ thể người hoặc 25 điểm tương ứng phần trên của cơ thể trong không gian 3 chiều (x, y, z) từ một RGB video.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000000"/>
                </a:solidFill>
                <a:latin typeface="Arial"/>
                <a:ea typeface="Arial"/>
                <a:cs typeface="Arial"/>
                <a:sym typeface="Arial"/>
              </a:rPr>
              <a:t>Thuật toán K-Nearest Neighbors (KNN) được phát triển trong bối cảnh của những nỗ lực đầu tiên trong lĩnh vực học máy và trí tuệ nhân tạo. Nó xuất hiện lần đầu vào những năm 1950 và 1960 như một phần của nghiên cứu về mô hình hóa mẫu và nhận dạng. Mặc dù không rõ ai là người chính thức tạo ra KNN, thuật toán này đã nhanh chóng trở nên phổ biến do tính đơn giản và dễ hiểu của nó.</a:t>
            </a:r>
            <a:br>
              <a:rPr lang="en" sz="1800" b="0" i="0" u="none" strike="noStrike">
                <a:solidFill>
                  <a:srgbClr val="000000"/>
                </a:solidFill>
                <a:latin typeface="Arial"/>
                <a:ea typeface="Arial"/>
                <a:cs typeface="Arial"/>
                <a:sym typeface="Arial"/>
              </a:rPr>
            </a:br>
            <a:br>
              <a:rPr lang="en" sz="1800" b="0" i="0" u="none" strike="noStrike">
                <a:solidFill>
                  <a:srgbClr val="000000"/>
                </a:solidFill>
                <a:latin typeface="Arial"/>
                <a:ea typeface="Arial"/>
                <a:cs typeface="Arial"/>
                <a:sym typeface="Arial"/>
              </a:rPr>
            </a:br>
            <a:r>
              <a:rPr lang="en" sz="1800">
                <a:solidFill>
                  <a:schemeClr val="dk1"/>
                </a:solidFill>
              </a:rPr>
              <a:t>K-nearest neighbor là một trong những thuật toán supervised-learning đơn giản nhất (mà hiệu quả trong một vài trường hợp) trong Machine Learning. Khi training, thuật toán này không học một điều gì từ dữ liệu training (đây cũng là lý do thuật toán này được xếp vào loại </a:t>
            </a:r>
            <a:r>
              <a:rPr lang="en" sz="1800" u="sng">
                <a:solidFill>
                  <a:schemeClr val="dk1"/>
                </a:solidFill>
                <a:hlinkClick r:id="rId3">
                  <a:extLst>
                    <a:ext uri="{A12FA001-AC4F-418D-AE19-62706E023703}">
                      <ahyp:hlinkClr xmlns:ahyp="http://schemas.microsoft.com/office/drawing/2018/hyperlinkcolor" val="tx"/>
                    </a:ext>
                  </a:extLst>
                </a:hlinkClick>
              </a:rPr>
              <a:t>lazy learning</a:t>
            </a:r>
            <a:r>
              <a:rPr lang="en" sz="1800">
                <a:solidFill>
                  <a:schemeClr val="dk1"/>
                </a:solidFill>
              </a:rPr>
              <a:t>), mọi tính toán được thcực hiện khi nó cần dự đoán kết quả của dữ liệu mới. Lớp (nhãn) của một đối tượng dữ liệu mới có thể dự đoán từ các lớp (nhãn) của k hàng xóm gần nó nhất.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000000"/>
                </a:solidFill>
                <a:latin typeface="Arial"/>
                <a:ea typeface="Arial"/>
                <a:cs typeface="Arial"/>
                <a:sym typeface="Arial"/>
              </a:rPr>
              <a:t>Cơ chế hoạt động của KNN dựa trên nguyên tắc rằng các điểm dữ liệu tương tự nhau thường nằm gần nhau. Để dự đoán nhãn cho một điểm dữ liệu mới, KNN xem xét ‘K’ điểm dữ liệu gần nhất (hay là hàng xóm gần nhất) và dựa trên đa số nhãn của chúng để quyết định nhãn cho điểm dữ liệu mới đó.</a:t>
            </a:r>
            <a:br>
              <a:rPr lang="en" sz="4800"/>
            </a:br>
            <a:r>
              <a:rPr lang="en" sz="1800" b="1"/>
              <a:t>Hình đầu: </a:t>
            </a:r>
            <a:r>
              <a:rPr lang="en" sz="1800"/>
              <a:t>Đầu tiên chọn k và xác định điểm mục tiêu.</a:t>
            </a:r>
            <a:endParaRPr sz="1800"/>
          </a:p>
          <a:p>
            <a:pPr marL="139700" lvl="0" indent="0" algn="l" rtl="0">
              <a:lnSpc>
                <a:spcPct val="100000"/>
              </a:lnSpc>
              <a:spcBef>
                <a:spcPts val="0"/>
              </a:spcBef>
              <a:spcAft>
                <a:spcPts val="0"/>
              </a:spcAft>
              <a:buSzPts val="1400"/>
              <a:buNone/>
            </a:pPr>
            <a:endParaRPr sz="1800"/>
          </a:p>
          <a:p>
            <a:pPr marL="139700" lvl="0" indent="0" algn="l" rtl="0">
              <a:spcBef>
                <a:spcPts val="0"/>
              </a:spcBef>
              <a:spcAft>
                <a:spcPts val="0"/>
              </a:spcAft>
              <a:buClr>
                <a:schemeClr val="dk1"/>
              </a:buClr>
              <a:buSzPts val="1400"/>
              <a:buFont typeface="Arial"/>
              <a:buNone/>
            </a:pPr>
            <a:r>
              <a:rPr lang="en" sz="1800">
                <a:solidFill>
                  <a:schemeClr val="dk1"/>
                </a:solidFill>
                <a:highlight>
                  <a:schemeClr val="lt1"/>
                </a:highlight>
              </a:rPr>
              <a:t>Giá trị ‘K’ là một siêu tham số quan trọng – nó quy định số lượng hàng xóm gần nhất mà thuật toán sẽ xem xét. Lựa chọn K phù hợp là cực kỳ quan trọng: một giá trị K quá nhỏ có thể dẫn đến mô hình bị ảnh hưởng bởi nhiễu dữ liệu, trong khi một giá trị K quá lớn có thể làm mô hình không nhạy với các đặc điểm cụ thể của dữ liệu.</a:t>
            </a:r>
            <a:endParaRPr sz="1800">
              <a:solidFill>
                <a:schemeClr val="dk1"/>
              </a:solidFill>
              <a:highlight>
                <a:schemeClr val="lt1"/>
              </a:highlight>
            </a:endParaRPr>
          </a:p>
          <a:p>
            <a:pPr marL="139700" lvl="0" indent="0" algn="l" rtl="0">
              <a:lnSpc>
                <a:spcPct val="100000"/>
              </a:lnSpc>
              <a:spcBef>
                <a:spcPts val="0"/>
              </a:spcBef>
              <a:spcAft>
                <a:spcPts val="0"/>
              </a:spcAft>
              <a:buSzPts val="1400"/>
              <a:buNone/>
            </a:pPr>
            <a:endParaRPr sz="1800"/>
          </a:p>
          <a:p>
            <a:pPr marL="139700" lvl="0" indent="0" algn="l" rtl="0">
              <a:lnSpc>
                <a:spcPct val="100000"/>
              </a:lnSpc>
              <a:spcBef>
                <a:spcPts val="0"/>
              </a:spcBef>
              <a:spcAft>
                <a:spcPts val="0"/>
              </a:spcAft>
              <a:buSzPts val="1400"/>
              <a:buNone/>
            </a:pPr>
            <a:r>
              <a:rPr lang="en" sz="1800" b="1"/>
              <a:t>Hình giữa:</a:t>
            </a:r>
            <a:r>
              <a:rPr lang="en" sz="1800"/>
              <a:t> Tính khoảng cách được tính giữa từng điểm dữ liệu trong tập dữ liệu và điểm mục tiêu. Có nhiều phương pháp khác nhau nhưng phổ biến là khoảng cách Euclidean</a:t>
            </a:r>
            <a:endParaRPr sz="1800"/>
          </a:p>
          <a:p>
            <a:pPr marL="139700" lvl="0" indent="0" algn="l" rtl="0">
              <a:lnSpc>
                <a:spcPct val="100000"/>
              </a:lnSpc>
              <a:spcBef>
                <a:spcPts val="2300"/>
              </a:spcBef>
              <a:spcAft>
                <a:spcPts val="0"/>
              </a:spcAft>
              <a:buSzPts val="1400"/>
              <a:buNone/>
            </a:pPr>
            <a:r>
              <a:rPr lang="en" sz="1800" b="1"/>
              <a:t>Hình cuối:</a:t>
            </a:r>
            <a:r>
              <a:rPr lang="en" sz="1800"/>
              <a:t> </a:t>
            </a:r>
            <a:r>
              <a:rPr lang="en" sz="1800" u="sng"/>
              <a:t>Xác định k điểm lân cận gần nhất:</a:t>
            </a:r>
            <a:endParaRPr sz="1800" u="sng"/>
          </a:p>
          <a:p>
            <a:pPr marL="139700" lvl="0" indent="0" algn="l" rtl="0">
              <a:spcBef>
                <a:spcPts val="2300"/>
              </a:spcBef>
              <a:spcAft>
                <a:spcPts val="0"/>
              </a:spcAft>
              <a:buClr>
                <a:schemeClr val="dk1"/>
              </a:buClr>
              <a:buSzPts val="1100"/>
              <a:buFont typeface="Arial"/>
              <a:buNone/>
            </a:pPr>
            <a:r>
              <a:rPr lang="en" sz="1800"/>
              <a:t>Sắp xếp các điểm dữ liệu trong dữ liệu huấn luyện theo thứ tự khoảng cách tăng dần từ điểm dữ liệu mới.</a:t>
            </a:r>
            <a:endParaRPr sz="1800"/>
          </a:p>
          <a:p>
            <a:pPr marL="139700" lvl="0" indent="0" algn="l" rtl="0">
              <a:spcBef>
                <a:spcPts val="2300"/>
              </a:spcBef>
              <a:spcAft>
                <a:spcPts val="0"/>
              </a:spcAft>
              <a:buClr>
                <a:schemeClr val="dk1"/>
              </a:buClr>
              <a:buSzPts val="1100"/>
              <a:buFont typeface="Arial"/>
              <a:buNone/>
            </a:pPr>
            <a:r>
              <a:rPr lang="en" sz="1800"/>
              <a:t>Chọn k điểm dữ liệu đầu tiên trong danh sách được sắp xếp là k điểm lân cận gần nhất.</a:t>
            </a:r>
            <a:endParaRPr sz="1800"/>
          </a:p>
          <a:p>
            <a:pPr marL="139700" lvl="0" indent="0" algn="l" rtl="0">
              <a:spcBef>
                <a:spcPts val="2300"/>
              </a:spcBef>
              <a:spcAft>
                <a:spcPts val="0"/>
              </a:spcAft>
              <a:buClr>
                <a:schemeClr val="dk1"/>
              </a:buClr>
              <a:buSzPts val="1100"/>
              <a:buFont typeface="Arial"/>
              <a:buNone/>
            </a:pPr>
            <a:r>
              <a:rPr lang="en" sz="1800" u="sng"/>
              <a:t>Dự đoán nhãn:</a:t>
            </a:r>
            <a:r>
              <a:rPr lang="en" sz="1800"/>
              <a:t> Xác định nhãn phổ biến nhất trong số k điểm lân cận gần nhất. Nhãn phổ biến nhất này sẽ được sử dụng làm nhãn dự đoán cho điểm dữ liệu mới.</a:t>
            </a:r>
            <a:endParaRPr sz="1800"/>
          </a:p>
          <a:p>
            <a:pPr marL="139700" lvl="0" indent="0" algn="l" rtl="0">
              <a:lnSpc>
                <a:spcPct val="100000"/>
              </a:lnSpc>
              <a:spcBef>
                <a:spcPts val="2300"/>
              </a:spcBef>
              <a:spcAft>
                <a:spcPts val="2300"/>
              </a:spcAft>
              <a:buSzPts val="1400"/>
              <a:buNone/>
            </a:pP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(Vì dữ liệu của mỗi class khá ít nên lấy nhiều sẽ có thể không tốt)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400" b="0" i="0" u="none" strike="noStrike">
                <a:solidFill>
                  <a:srgbClr val="000000"/>
                </a:solidFill>
                <a:latin typeface="Arial"/>
                <a:ea typeface="Arial"/>
                <a:cs typeface="Arial"/>
                <a:sym typeface="Arial"/>
              </a:rPr>
              <a:t>Mục tiêu của SVM là tìm ra một siêu phẳng trong không gian N chiều (ứng với N </a:t>
            </a:r>
            <a:r>
              <a:rPr lang="en" sz="1400">
                <a:latin typeface="Arial"/>
                <a:ea typeface="Arial"/>
                <a:cs typeface="Arial"/>
                <a:sym typeface="Arial"/>
              </a:rPr>
              <a:t>đặc trưng</a:t>
            </a:r>
            <a:r>
              <a:rPr lang="en" sz="1400" b="0" i="0" u="none" strike="noStrike">
                <a:solidFill>
                  <a:srgbClr val="000000"/>
                </a:solidFill>
                <a:latin typeface="Arial"/>
                <a:ea typeface="Arial"/>
                <a:cs typeface="Arial"/>
                <a:sym typeface="Arial"/>
              </a:rPr>
              <a:t>) chia dữ liệu thành hai phần tương ứng với lớp của chúng. Để phân chia hai lớp dữ liệu, rõ ràng là có rất nhiều siêu phẳng có thể làm được điều này. Mặc dù vậy, mục tiêu của chúng ta là tìm ra siêu phẳng có lề rộng nhất tức là có khoảng cách tới các điểm của hai lớp là lớn nhất.</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500">
                <a:solidFill>
                  <a:schemeClr val="dk1"/>
                </a:solidFill>
                <a:highlight>
                  <a:srgbClr val="FFFFFF"/>
                </a:highlight>
              </a:rPr>
              <a:t>Bài toán tối ưu trong </a:t>
            </a:r>
            <a:r>
              <a:rPr lang="en" sz="1500" i="1">
                <a:solidFill>
                  <a:schemeClr val="dk1"/>
                </a:solidFill>
                <a:highlight>
                  <a:srgbClr val="FFFFFF"/>
                </a:highlight>
              </a:rPr>
              <a:t>Support Vector Machine</a:t>
            </a:r>
            <a:r>
              <a:rPr lang="en" sz="1500">
                <a:solidFill>
                  <a:schemeClr val="dk1"/>
                </a:solidFill>
                <a:highlight>
                  <a:srgbClr val="FFFFFF"/>
                </a:highlight>
              </a:rPr>
              <a:t> (SVM) chính là bài toán đi tìm đường phân chia sao cho </a:t>
            </a:r>
            <a:r>
              <a:rPr lang="en" sz="1500" i="1">
                <a:solidFill>
                  <a:schemeClr val="dk1"/>
                </a:solidFill>
                <a:highlight>
                  <a:srgbClr val="FFFFFF"/>
                </a:highlight>
              </a:rPr>
              <a:t>margin</a:t>
            </a:r>
            <a:r>
              <a:rPr lang="en" sz="1500">
                <a:solidFill>
                  <a:schemeClr val="dk1"/>
                </a:solidFill>
                <a:highlight>
                  <a:srgbClr val="FFFFFF"/>
                </a:highlight>
              </a:rPr>
              <a:t> là lớn nhất. </a:t>
            </a:r>
            <a:r>
              <a:rPr lang="en" sz="1350">
                <a:solidFill>
                  <a:srgbClr val="666666"/>
                </a:solidFill>
                <a:highlight>
                  <a:srgbClr val="FFFFFF"/>
                </a:highlight>
                <a:latin typeface="Roboto Slab"/>
                <a:ea typeface="Roboto Slab"/>
                <a:cs typeface="Roboto Slab"/>
                <a:sym typeface="Roboto Slab"/>
              </a:rPr>
              <a:t>Việc giải bài toán trên liên quan đến một số lý thuyết toán học tương đối phức tạp như điều kiện Karush-Kuhn-Tucker, hàm đối ngẫu Lagrange, Convex optimization …</a:t>
            </a:r>
            <a:r>
              <a:rPr lang="en" sz="1500">
                <a:solidFill>
                  <a:schemeClr val="dk1"/>
                </a:solidFill>
                <a:highlight>
                  <a:srgbClr val="FFFFFF"/>
                </a:highlight>
              </a:rPr>
              <a:t>  nên tụi em xin phép được next qua.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000000"/>
                </a:solidFill>
                <a:latin typeface="Arial"/>
                <a:ea typeface="Arial"/>
                <a:cs typeface="Arial"/>
                <a:sym typeface="Arial"/>
              </a:rPr>
              <a:t>Vì vậy, trong loại điểm dữ liệu này, chức năng của SVM là tìm biên độ tối đa như được thực hiện với các tập dữ liệu trước đó cùng với đó, nó sẽ thêm một hình phạt mỗi khi một điểm vượt qua biên.</a:t>
            </a:r>
            <a:endParaRPr sz="1800" b="0" i="0" u="none" strike="noStrike">
              <a:solidFill>
                <a:srgbClr val="000000"/>
              </a:solidFill>
              <a:latin typeface="Arial"/>
              <a:ea typeface="Arial"/>
              <a:cs typeface="Arial"/>
              <a:sym typeface="Arial"/>
            </a:endParaRPr>
          </a:p>
          <a:p>
            <a:pPr marL="139700" lvl="0" indent="0" algn="l" rtl="0">
              <a:lnSpc>
                <a:spcPct val="100000"/>
              </a:lnSpc>
              <a:spcBef>
                <a:spcPts val="0"/>
              </a:spcBef>
              <a:spcAft>
                <a:spcPts val="0"/>
              </a:spcAft>
              <a:buSzPts val="1400"/>
              <a:buNone/>
            </a:pPr>
            <a:endParaRPr sz="1800"/>
          </a:p>
          <a:p>
            <a:pPr marL="139700" lvl="0" indent="0" algn="l" rtl="0">
              <a:lnSpc>
                <a:spcPct val="100000"/>
              </a:lnSpc>
              <a:spcBef>
                <a:spcPts val="0"/>
              </a:spcBef>
              <a:spcAft>
                <a:spcPts val="0"/>
              </a:spcAft>
              <a:buSzPts val="1400"/>
              <a:buNone/>
            </a:pPr>
            <a:r>
              <a:rPr lang="en" sz="1800" b="0" i="0" u="none" strike="noStrike">
                <a:solidFill>
                  <a:srgbClr val="000000"/>
                </a:solidFill>
                <a:latin typeface="Arial"/>
                <a:ea typeface="Arial"/>
                <a:cs typeface="Arial"/>
                <a:sym typeface="Arial"/>
              </a:rPr>
              <a:t>Mức độ chấp nhận lỗi </a:t>
            </a:r>
            <a:r>
              <a:rPr lang="en" sz="1800"/>
              <a:t>©</a:t>
            </a:r>
            <a:r>
              <a:rPr lang="en" sz="1800" b="0" i="0" u="none" strike="noStrike">
                <a:solidFill>
                  <a:srgbClr val="000000"/>
                </a:solidFill>
                <a:latin typeface="Arial"/>
                <a:ea typeface="Arial"/>
                <a:cs typeface="Arial"/>
                <a:sym typeface="Arial"/>
              </a:rPr>
              <a:t> là một siêu tham số quan trọng trong SVM. C càng lớn có nghĩa là SVM càng bị phạt nặng khi thực hiện phân loại sai. Do đó, lề càng hẹp và càng ít vectơ hỗ trợ được sử dụng.</a:t>
            </a:r>
            <a:endParaRPr sz="3200" b="0"/>
          </a:p>
          <a:p>
            <a:pPr marL="139700" lvl="0" indent="0" algn="l" rtl="0">
              <a:lnSpc>
                <a:spcPct val="100000"/>
              </a:lnSpc>
              <a:spcBef>
                <a:spcPts val="0"/>
              </a:spcBef>
              <a:spcAft>
                <a:spcPts val="0"/>
              </a:spcAft>
              <a:buSzPts val="1400"/>
              <a:buNone/>
            </a:pPr>
            <a:br>
              <a:rPr lang="en" sz="3200"/>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000000"/>
                </a:solidFill>
                <a:latin typeface="Arial"/>
                <a:ea typeface="Arial"/>
                <a:cs typeface="Arial"/>
                <a:sym typeface="Arial"/>
              </a:rPr>
              <a:t>Một kernel là một hàm ánh xạ dữ liệu từ không gian ít nhiều hơn sang không gian nhiều chiều hơn, từ đó ta tìm được siêu phẳng phân tách dữ liệu. Một cách trực quan, kỹ thuật này giống như việc bạn gập tờ giấy lại để có thể dùng kéo cắt một lỗ tròn trên nó. Ví dụ:</a:t>
            </a:r>
            <a:endParaRPr sz="3200" b="0"/>
          </a:p>
          <a:p>
            <a:pPr marL="139700" lvl="0" indent="0" algn="l" rtl="0">
              <a:lnSpc>
                <a:spcPct val="100000"/>
              </a:lnSpc>
              <a:spcBef>
                <a:spcPts val="0"/>
              </a:spcBef>
              <a:spcAft>
                <a:spcPts val="0"/>
              </a:spcAft>
              <a:buSzPts val="1400"/>
              <a:buNone/>
            </a:pPr>
            <a:endParaRPr sz="3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b82603f0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2db82603f0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25c635b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d25c635b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1fa0836e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2d1fa0836e3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1fa0836e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2d1fa0836e3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bb3049cc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2dbb3049cca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bb3049cca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dbb3049cca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db82603f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2db82603f00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200">
                <a:solidFill>
                  <a:srgbClr val="0D0D0D"/>
                </a:solidFill>
                <a:highlight>
                  <a:srgbClr val="FFFFFF"/>
                </a:highlight>
                <a:latin typeface="Roboto"/>
                <a:ea typeface="Roboto"/>
                <a:cs typeface="Roboto"/>
                <a:sym typeface="Roboto"/>
              </a:rPr>
              <a:t>Trong thế giới hiện đại, việc ngồi làm việc liên tục đã trở thành một phần không thể thiếu trong cuộc sống hàng ngày. Tuy nhiên, hậu quả của thói quen này là nhiều người cảm thấy mệt mỏi và thiếu sức mạnh. Để giải quyết vấn đề này, việc tập luyện thể dục thể thao được khuyến khích. Tuy nhiên, đối với nhiều người, việc duy trì thói quen tập luyện có thể gặp khó khăn do cảm giác chán nản và mệt mỏi sau khi tập luyện.</a:t>
            </a: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
              <a:t>Input của bài toán là ảnh số chụp trước mặt một người đang thực hiện một động tác yoga và dataset đã được gán nhãn sao cho có thể lấy thông tin nhãn từ dataset.</a:t>
            </a:r>
            <a:br>
              <a:rPr lang="en"/>
            </a:br>
            <a:br>
              <a:rPr lang="en"/>
            </a:br>
            <a:r>
              <a:rPr lang="en"/>
              <a:t>Output là Nhãn của động tác yoga trong ảnh số đầu vào.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800" b="0" i="0" u="none" strike="noStrike">
                <a:solidFill>
                  <a:srgbClr val="1B1B1B"/>
                </a:solidFill>
                <a:latin typeface="Arial"/>
                <a:ea typeface="Arial"/>
                <a:cs typeface="Arial"/>
                <a:sym typeface="Arial"/>
              </a:rPr>
              <a:t>Về tổng quan, </a:t>
            </a:r>
            <a:r>
              <a:rPr lang="en" sz="1800" b="0" i="0" u="sng" strike="noStrike">
                <a:solidFill>
                  <a:srgbClr val="2B6DAD"/>
                </a:solidFill>
                <a:latin typeface="Arial"/>
                <a:ea typeface="Arial"/>
                <a:cs typeface="Arial"/>
                <a:sym typeface="Arial"/>
                <a:hlinkClick r:id="rId3">
                  <a:extLst>
                    <a:ext uri="{A12FA001-AC4F-418D-AE19-62706E023703}">
                      <ahyp:hlinkClr xmlns:ahyp="http://schemas.microsoft.com/office/drawing/2018/hyperlinkcolor" val="tx"/>
                    </a:ext>
                  </a:extLst>
                </a:hlinkClick>
              </a:rPr>
              <a:t>MediaPipe</a:t>
            </a:r>
            <a:r>
              <a:rPr lang="en" sz="1800" b="0" i="0" u="none" strike="noStrike">
                <a:solidFill>
                  <a:srgbClr val="1B1B1B"/>
                </a:solidFill>
                <a:latin typeface="Arial"/>
                <a:ea typeface="Arial"/>
                <a:cs typeface="Arial"/>
                <a:sym typeface="Arial"/>
              </a:rPr>
              <a:t> là tập hợp của một loạt các giải pháp Machine Learning đa nền tảng của Google,  </a:t>
            </a:r>
            <a:r>
              <a:rPr lang="en" sz="1800" b="0" i="0" u="none" strike="noStrike">
                <a:solidFill>
                  <a:srgbClr val="333333"/>
                </a:solidFill>
                <a:latin typeface="Roboto"/>
                <a:ea typeface="Roboto"/>
                <a:cs typeface="Roboto"/>
                <a:sym typeface="Roboto"/>
              </a:rPr>
              <a:t>là thư viện mã nguồn mở do Google phát triển được cung cấp tại link: </a:t>
            </a:r>
            <a:r>
              <a:rPr lang="en" sz="1800" b="0" i="0" u="sng" strike="noStrike">
                <a:solidFill>
                  <a:srgbClr val="007BFF"/>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https://github.com/google/mediapipe</a:t>
            </a:r>
            <a:r>
              <a:rPr lang="en" sz="1800" b="0" i="0" u="none" strike="noStrike">
                <a:solidFill>
                  <a:srgbClr val="1B1B1B"/>
                </a:solidFill>
                <a:latin typeface="Arial"/>
                <a:ea typeface="Arial"/>
                <a:cs typeface="Arial"/>
                <a:sym typeface="Arial"/>
              </a:rPr>
              <a:t>, có thể can thiệp được và cực kỳ lightweight.</a:t>
            </a:r>
            <a:endParaRPr sz="3200" b="0"/>
          </a:p>
          <a:p>
            <a:pPr marL="13970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11" name="Google Shape;11;p18"/>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8"/>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8"/>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8"/>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8"/>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2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1"/>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30" name="Google Shape;30;p21"/>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3" name="Google Shape;33;p2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6" name="Google Shape;36;p22"/>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37" name="Google Shape;37;p2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17"/>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4"/>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accent4"/>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export.arxiv.org/pdf/2006.10204"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kaggle.com/datasets/tr1gg3rtrash/yoga-posture-datas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3.jp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github.com/google/mediapipe"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ctrTitle"/>
          </p:nvPr>
        </p:nvSpPr>
        <p:spPr>
          <a:xfrm>
            <a:off x="1326995" y="1517410"/>
            <a:ext cx="6490010" cy="89986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800"/>
              <a:buNone/>
            </a:pPr>
            <a:r>
              <a:rPr lang="en" sz="5400" b="0" i="0">
                <a:solidFill>
                  <a:srgbClr val="0091EA"/>
                </a:solidFill>
                <a:latin typeface="Roboto Slab"/>
                <a:ea typeface="Roboto Slab"/>
                <a:cs typeface="Roboto Slab"/>
                <a:sym typeface="Roboto Slab"/>
              </a:rPr>
              <a:t>Classify Yoga Pose base on Keypoints​</a:t>
            </a:r>
            <a:endParaRPr sz="5400">
              <a:solidFill>
                <a:srgbClr val="0E78C0"/>
              </a:solidFill>
              <a:latin typeface="Exo 2"/>
              <a:ea typeface="Exo 2"/>
              <a:cs typeface="Exo 2"/>
              <a:sym typeface="Exo 2"/>
            </a:endParaRPr>
          </a:p>
        </p:txBody>
      </p:sp>
      <p:cxnSp>
        <p:nvCxnSpPr>
          <p:cNvPr id="43" name="Google Shape;43;p1"/>
          <p:cNvCxnSpPr/>
          <p:nvPr/>
        </p:nvCxnSpPr>
        <p:spPr>
          <a:xfrm rot="10800000" flipH="1">
            <a:off x="7145675" y="3175999"/>
            <a:ext cx="1998325" cy="1"/>
          </a:xfrm>
          <a:prstGeom prst="straightConnector1">
            <a:avLst/>
          </a:prstGeom>
          <a:noFill/>
          <a:ln w="9525" cap="flat" cmpd="sng">
            <a:solidFill>
              <a:srgbClr val="0E78C0"/>
            </a:solidFill>
            <a:prstDash val="solid"/>
            <a:round/>
            <a:headEnd type="none" w="sm" len="sm"/>
            <a:tailEnd type="none" w="sm" len="sm"/>
          </a:ln>
        </p:spPr>
      </p:cxnSp>
      <p:pic>
        <p:nvPicPr>
          <p:cNvPr id="44" name="Google Shape;44;p1"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pic>
        <p:nvPicPr>
          <p:cNvPr id="45" name="Google Shape;45;p1"/>
          <p:cNvPicPr preferRelativeResize="0"/>
          <p:nvPr/>
        </p:nvPicPr>
        <p:blipFill rotWithShape="1">
          <a:blip r:embed="rId4">
            <a:alphaModFix/>
          </a:blip>
          <a:srcRect/>
          <a:stretch/>
        </p:blipFill>
        <p:spPr>
          <a:xfrm>
            <a:off x="8335477" y="172123"/>
            <a:ext cx="574098" cy="685438"/>
          </a:xfrm>
          <a:prstGeom prst="rect">
            <a:avLst/>
          </a:prstGeom>
          <a:noFill/>
          <a:ln>
            <a:noFill/>
          </a:ln>
        </p:spPr>
      </p:pic>
      <p:sp>
        <p:nvSpPr>
          <p:cNvPr id="46" name="Google Shape;46;p1"/>
          <p:cNvSpPr txBox="1">
            <a:spLocks noGrp="1"/>
          </p:cNvSpPr>
          <p:nvPr>
            <p:ph type="subTitle" idx="4294967295"/>
          </p:nvPr>
        </p:nvSpPr>
        <p:spPr>
          <a:xfrm>
            <a:off x="2459550" y="2726224"/>
            <a:ext cx="4224900" cy="1215193"/>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600"/>
              </a:spcBef>
              <a:spcAft>
                <a:spcPts val="0"/>
              </a:spcAft>
              <a:buClr>
                <a:schemeClr val="accent4"/>
              </a:buClr>
              <a:buSzPts val="3000"/>
              <a:buFont typeface="Arial"/>
              <a:buNone/>
            </a:pPr>
            <a:r>
              <a:rPr lang="en" sz="1800" b="1" i="0" u="none" strike="noStrike" cap="none">
                <a:solidFill>
                  <a:srgbClr val="0091EA"/>
                </a:solidFill>
                <a:latin typeface="Roboto"/>
                <a:ea typeface="Roboto"/>
                <a:cs typeface="Roboto"/>
                <a:sym typeface="Roboto"/>
              </a:rPr>
              <a:t>22520002 – Trần Kim Ngọc Ngân</a:t>
            </a:r>
            <a:r>
              <a:rPr lang="en" sz="1800" b="0" i="0" u="none" strike="noStrike" cap="none">
                <a:solidFill>
                  <a:srgbClr val="0091EA"/>
                </a:solidFill>
                <a:latin typeface="Roboto"/>
                <a:ea typeface="Roboto"/>
                <a:cs typeface="Roboto"/>
                <a:sym typeface="Roboto"/>
              </a:rPr>
              <a:t>​</a:t>
            </a:r>
            <a:endParaRPr sz="1050" b="0" i="0" u="none" strike="noStrike" cap="none">
              <a:solidFill>
                <a:srgbClr val="263238"/>
              </a:solidFill>
              <a:latin typeface="Quattrocento Sans"/>
              <a:ea typeface="Quattrocento Sans"/>
              <a:cs typeface="Quattrocento Sans"/>
              <a:sym typeface="Quattrocento Sans"/>
            </a:endParaRPr>
          </a:p>
          <a:p>
            <a:pPr marL="38100" marR="0" lvl="0" indent="0" algn="l" rtl="0">
              <a:lnSpc>
                <a:spcPct val="100000"/>
              </a:lnSpc>
              <a:spcBef>
                <a:spcPts val="600"/>
              </a:spcBef>
              <a:spcAft>
                <a:spcPts val="0"/>
              </a:spcAft>
              <a:buClr>
                <a:schemeClr val="accent4"/>
              </a:buClr>
              <a:buSzPts val="3000"/>
              <a:buFont typeface="Arial"/>
              <a:buNone/>
            </a:pPr>
            <a:r>
              <a:rPr lang="en" sz="1800" b="1" i="0" u="none" strike="noStrike" cap="none">
                <a:solidFill>
                  <a:srgbClr val="0091EA"/>
                </a:solidFill>
                <a:latin typeface="Roboto"/>
                <a:ea typeface="Roboto"/>
                <a:cs typeface="Roboto"/>
                <a:sym typeface="Roboto"/>
              </a:rPr>
              <a:t>22521333 - Nguyễn Duy Thắng</a:t>
            </a:r>
            <a:r>
              <a:rPr lang="en" sz="1800" b="0" i="0" u="none" strike="noStrike" cap="none">
                <a:solidFill>
                  <a:srgbClr val="0091EA"/>
                </a:solidFill>
                <a:latin typeface="Roboto"/>
                <a:ea typeface="Roboto"/>
                <a:cs typeface="Roboto"/>
                <a:sym typeface="Roboto"/>
              </a:rPr>
              <a:t>​</a:t>
            </a:r>
            <a:endParaRPr sz="1050" b="0" i="0" u="none" strike="noStrike" cap="none">
              <a:solidFill>
                <a:srgbClr val="263238"/>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10</a:t>
            </a:fld>
            <a:endParaRPr dirty="0"/>
          </a:p>
        </p:txBody>
      </p:sp>
      <p:pic>
        <p:nvPicPr>
          <p:cNvPr id="152" name="Google Shape;152;p28"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153" name="Google Shape;153;p28"/>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Mediapipe Pose – Nguồn gốc</a:t>
            </a:r>
            <a:endParaRPr/>
          </a:p>
        </p:txBody>
      </p:sp>
      <p:cxnSp>
        <p:nvCxnSpPr>
          <p:cNvPr id="154" name="Google Shape;154;p28"/>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pic>
        <p:nvPicPr>
          <p:cNvPr id="155" name="Google Shape;155;p28" descr="Real-time Human Pose Estimation using MediaPipe | Sigmoidal"/>
          <p:cNvPicPr preferRelativeResize="0"/>
          <p:nvPr/>
        </p:nvPicPr>
        <p:blipFill rotWithShape="1">
          <a:blip r:embed="rId4">
            <a:alphaModFix/>
          </a:blip>
          <a:srcRect/>
          <a:stretch/>
        </p:blipFill>
        <p:spPr>
          <a:xfrm>
            <a:off x="1047565" y="885500"/>
            <a:ext cx="7048870" cy="3558700"/>
          </a:xfrm>
          <a:prstGeom prst="rect">
            <a:avLst/>
          </a:prstGeom>
          <a:noFill/>
          <a:ln>
            <a:noFill/>
          </a:ln>
        </p:spPr>
      </p:pic>
      <p:sp>
        <p:nvSpPr>
          <p:cNvPr id="156" name="Google Shape;156;p28"/>
          <p:cNvSpPr txBox="1"/>
          <p:nvPr/>
        </p:nvSpPr>
        <p:spPr>
          <a:xfrm>
            <a:off x="1136300" y="4444200"/>
            <a:ext cx="6960300" cy="3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Valentin Bazarevsky, Ivan Grishchenko, Karthik Raveendran, Tyler Zhu, Fan Zhang, Matthias Grundmann: BlazePose: On-device Real-time Body Pose tracking. CoRR abs/2006.10204 (2020)</a:t>
            </a:r>
            <a:endParaRPr>
              <a:solidFill>
                <a:schemeClr val="dk1"/>
              </a:solidFill>
            </a:endParaRPr>
          </a:p>
          <a:p>
            <a:pPr marL="0" lvl="0" indent="0" algn="l" rtl="0">
              <a:spcBef>
                <a:spcPts val="0"/>
              </a:spcBef>
              <a:spcAft>
                <a:spcPts val="0"/>
              </a:spcAft>
              <a:buNone/>
            </a:pPr>
            <a:endParaRPr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11</a:t>
            </a:fld>
            <a:endParaRPr/>
          </a:p>
        </p:txBody>
      </p:sp>
      <p:pic>
        <p:nvPicPr>
          <p:cNvPr id="162" name="Google Shape;162;p29"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163" name="Google Shape;163;p29"/>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Mediapipe Pose</a:t>
            </a:r>
            <a:endParaRPr/>
          </a:p>
        </p:txBody>
      </p:sp>
      <p:cxnSp>
        <p:nvCxnSpPr>
          <p:cNvPr id="164" name="Google Shape;164;p29"/>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pic>
        <p:nvPicPr>
          <p:cNvPr id="165" name="Google Shape;165;p29"/>
          <p:cNvPicPr preferRelativeResize="0"/>
          <p:nvPr/>
        </p:nvPicPr>
        <p:blipFill rotWithShape="1">
          <a:blip r:embed="rId4">
            <a:alphaModFix/>
          </a:blip>
          <a:srcRect/>
          <a:stretch/>
        </p:blipFill>
        <p:spPr>
          <a:xfrm>
            <a:off x="2036522" y="2679803"/>
            <a:ext cx="4772950" cy="1962600"/>
          </a:xfrm>
          <a:prstGeom prst="rect">
            <a:avLst/>
          </a:prstGeom>
          <a:noFill/>
          <a:ln>
            <a:noFill/>
          </a:ln>
        </p:spPr>
      </p:pic>
      <p:sp>
        <p:nvSpPr>
          <p:cNvPr id="166" name="Google Shape;166;p29"/>
          <p:cNvSpPr txBox="1"/>
          <p:nvPr/>
        </p:nvSpPr>
        <p:spPr>
          <a:xfrm>
            <a:off x="396000" y="870000"/>
            <a:ext cx="8312100" cy="196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1B1B1B"/>
                </a:solidFill>
                <a:highlight>
                  <a:srgbClr val="FFFFFF"/>
                </a:highlight>
                <a:latin typeface="Arial"/>
                <a:ea typeface="Arial"/>
                <a:cs typeface="Arial"/>
                <a:sym typeface="Arial"/>
              </a:rPr>
              <a:t>BlazePose bao gồm hai thành phần chính là:</a:t>
            </a:r>
            <a:endParaRPr sz="20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1400"/>
              </a:spcBef>
              <a:spcAft>
                <a:spcPts val="0"/>
              </a:spcAft>
              <a:buNone/>
            </a:pPr>
            <a:r>
              <a:rPr lang="en" sz="2000" b="0" i="0" u="none" strike="noStrike" cap="none">
                <a:solidFill>
                  <a:srgbClr val="1B1B1B"/>
                </a:solidFill>
                <a:highlight>
                  <a:srgbClr val="FFFFFF"/>
                </a:highlight>
                <a:latin typeface="Arial"/>
                <a:ea typeface="Arial"/>
                <a:cs typeface="Arial"/>
                <a:sym typeface="Arial"/>
              </a:rPr>
              <a:t>- Pose Detector: Để detect ra vùng chứa person trên bức ảnh.</a:t>
            </a:r>
            <a:endParaRPr sz="2000"/>
          </a:p>
          <a:p>
            <a:pPr marL="0" marR="0" lvl="0" indent="0" algn="l" rtl="0">
              <a:lnSpc>
                <a:spcPct val="100000"/>
              </a:lnSpc>
              <a:spcBef>
                <a:spcPts val="0"/>
              </a:spcBef>
              <a:spcAft>
                <a:spcPts val="0"/>
              </a:spcAft>
              <a:buNone/>
            </a:pPr>
            <a:r>
              <a:rPr lang="en" sz="2000" b="0" i="0" u="none" strike="noStrike" cap="none">
                <a:solidFill>
                  <a:srgbClr val="1B1B1B"/>
                </a:solidFill>
                <a:highlight>
                  <a:srgbClr val="FFFFFF"/>
                </a:highlight>
                <a:latin typeface="Arial"/>
                <a:ea typeface="Arial"/>
                <a:cs typeface="Arial"/>
                <a:sym typeface="Arial"/>
              </a:rPr>
              <a:t>- Pose Tracker: Để trích xuất ra các keypoints trên vùng chứa vị trí của person đã được crop ra từ bức ảnh.</a:t>
            </a:r>
            <a:endParaRPr sz="2000"/>
          </a:p>
          <a:p>
            <a:pPr marL="0" marR="0" lvl="0" indent="0" algn="l" rtl="0">
              <a:lnSpc>
                <a:spcPct val="100000"/>
              </a:lnSpc>
              <a:spcBef>
                <a:spcPts val="70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12</a:t>
            </a:fld>
            <a:endParaRPr/>
          </a:p>
        </p:txBody>
      </p:sp>
      <p:pic>
        <p:nvPicPr>
          <p:cNvPr id="195" name="Google Shape;195;p32"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196" name="Google Shape;196;p32"/>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Mediapipe Pose – Cách áp dụng</a:t>
            </a:r>
            <a:endParaRPr/>
          </a:p>
        </p:txBody>
      </p:sp>
      <p:cxnSp>
        <p:nvCxnSpPr>
          <p:cNvPr id="197" name="Google Shape;197;p32"/>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198" name="Google Shape;198;p32"/>
          <p:cNvSpPr txBox="1"/>
          <p:nvPr/>
        </p:nvSpPr>
        <p:spPr>
          <a:xfrm>
            <a:off x="786150" y="1234145"/>
            <a:ext cx="7571700" cy="2640683"/>
          </a:xfrm>
          <a:prstGeom prst="rect">
            <a:avLst/>
          </a:prstGeom>
          <a:noFill/>
          <a:ln>
            <a:noFill/>
          </a:ln>
        </p:spPr>
        <p:txBody>
          <a:bodyPr spcFirstLastPara="1" wrap="square" lIns="91425" tIns="45700" rIns="91425" bIns="45700" anchor="t" anchorCtr="0">
            <a:spAutoFit/>
          </a:bodyPr>
          <a:lstStyle/>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B1: </a:t>
            </a:r>
            <a:r>
              <a:rPr lang="en-US" sz="1800" u="none" strike="noStrike" dirty="0" err="1">
                <a:effectLst/>
                <a:latin typeface="Arial" panose="020B0604020202020204" pitchFamily="34" charset="0"/>
                <a:ea typeface="Arial" panose="020B0604020202020204" pitchFamily="34" charset="0"/>
              </a:rPr>
              <a:t>Sử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thư</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viện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mediapipe</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của</a:t>
            </a:r>
            <a:r>
              <a:rPr lang="en-US" sz="1800" u="none" strike="noStrike" dirty="0">
                <a:effectLst/>
                <a:latin typeface="Arial" panose="020B0604020202020204" pitchFamily="34" charset="0"/>
                <a:ea typeface="Arial" panose="020B0604020202020204" pitchFamily="34" charset="0"/>
              </a:rPr>
              <a:t> Python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detect </a:t>
            </a:r>
            <a:r>
              <a:rPr lang="en-US" sz="1800" u="none" strike="noStrike" dirty="0" err="1">
                <a:effectLst/>
                <a:latin typeface="Arial" panose="020B0604020202020204" pitchFamily="34" charset="0"/>
                <a:ea typeface="Arial" panose="020B0604020202020204" pitchFamily="34" charset="0"/>
              </a:rPr>
              <a:t>ra</a:t>
            </a:r>
            <a:r>
              <a:rPr lang="en-US" sz="1800" u="none" strike="noStrike" dirty="0">
                <a:effectLst/>
                <a:latin typeface="Arial" panose="020B0604020202020204" pitchFamily="34" charset="0"/>
                <a:ea typeface="Arial" panose="020B0604020202020204" pitchFamily="34" charset="0"/>
              </a:rPr>
              <a:t> 33 </a:t>
            </a:r>
            <a:r>
              <a:rPr lang="en-US" sz="1800" u="none" strike="noStrike" dirty="0" err="1">
                <a:effectLst/>
                <a:latin typeface="Arial" panose="020B0604020202020204" pitchFamily="34" charset="0"/>
                <a:ea typeface="Arial" panose="020B0604020202020204" pitchFamily="34" charset="0"/>
              </a:rPr>
              <a:t>điểm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keypoints</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đặc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trưng</a:t>
            </a:r>
            <a:r>
              <a:rPr lang="en-US" sz="1800" u="none" strike="noStrike" dirty="0">
                <a:effectLst/>
                <a:latin typeface="Arial" panose="020B0604020202020204" pitchFamily="34" charset="0"/>
                <a:ea typeface="Arial" panose="020B0604020202020204" pitchFamily="34" charset="0"/>
              </a:rPr>
              <a:t>.</a:t>
            </a:r>
          </a:p>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B2: </a:t>
            </a:r>
            <a:r>
              <a:rPr lang="en-US" sz="1800" u="none" strike="noStrike" dirty="0" err="1">
                <a:effectLst/>
                <a:latin typeface="Arial" panose="020B0604020202020204" pitchFamily="34" charset="0"/>
                <a:ea typeface="Arial" panose="020B0604020202020204" pitchFamily="34" charset="0"/>
              </a:rPr>
              <a:t>Lấy</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đặc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trưng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toạ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độ</a:t>
            </a:r>
            <a:r>
              <a:rPr lang="en-US" sz="1800" u="none" strike="noStrike" dirty="0">
                <a:effectLst/>
                <a:latin typeface="Arial" panose="020B0604020202020204" pitchFamily="34" charset="0"/>
                <a:ea typeface="Arial" panose="020B0604020202020204" pitchFamily="34" charset="0"/>
              </a:rPr>
              <a:t> x, </a:t>
            </a:r>
            <a:r>
              <a:rPr lang="en-US" sz="1800" u="none" strike="noStrike" dirty="0" err="1">
                <a:effectLst/>
                <a:latin typeface="Arial" panose="020B0604020202020204" pitchFamily="34" charset="0"/>
                <a:ea typeface="Arial" panose="020B0604020202020204" pitchFamily="34" charset="0"/>
              </a:rPr>
              <a:t>toạ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độ</a:t>
            </a:r>
            <a:r>
              <a:rPr lang="en-US" sz="1800" u="none" strike="noStrike" dirty="0">
                <a:effectLst/>
                <a:latin typeface="Arial" panose="020B0604020202020204" pitchFamily="34" charset="0"/>
                <a:ea typeface="Arial" panose="020B0604020202020204" pitchFamily="34" charset="0"/>
              </a:rPr>
              <a:t> y, </a:t>
            </a:r>
            <a:r>
              <a:rPr lang="en-US" sz="1800" u="none" strike="noStrike" dirty="0" err="1">
                <a:effectLst/>
                <a:latin typeface="Arial" panose="020B0604020202020204" pitchFamily="34" charset="0"/>
                <a:ea typeface="Arial" panose="020B0604020202020204" pitchFamily="34" charset="0"/>
              </a:rPr>
              <a:t>toạ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độ</a:t>
            </a:r>
            <a:r>
              <a:rPr lang="en-US" sz="1800" u="none" strike="noStrike" dirty="0">
                <a:effectLst/>
                <a:latin typeface="Arial" panose="020B0604020202020204" pitchFamily="34" charset="0"/>
                <a:ea typeface="Arial" panose="020B0604020202020204" pitchFamily="34" charset="0"/>
              </a:rPr>
              <a:t> z, </a:t>
            </a:r>
            <a:r>
              <a:rPr lang="en-US" sz="1800" u="none" strike="noStrike" dirty="0" err="1">
                <a:effectLst/>
                <a:latin typeface="Arial" panose="020B0604020202020204" pitchFamily="34" charset="0"/>
                <a:ea typeface="Arial" panose="020B0604020202020204" pitchFamily="34" charset="0"/>
              </a:rPr>
              <a:t>vị</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keypoints</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ảnh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làm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đặc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trưng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phân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loại</a:t>
            </a:r>
            <a:r>
              <a:rPr lang="en-US" sz="1800" u="none" strike="noStrike" dirty="0">
                <a:effectLst/>
                <a:latin typeface="Arial" panose="020B0604020202020204" pitchFamily="34" charset="0"/>
                <a:ea typeface="Arial" panose="020B0604020202020204" pitchFamily="34" charset="0"/>
              </a:rPr>
              <a:t>.</a:t>
            </a:r>
          </a:p>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B3: </a:t>
            </a:r>
            <a:r>
              <a:rPr lang="en-US" sz="1800" u="none" strike="noStrike" dirty="0" err="1">
                <a:effectLst/>
                <a:latin typeface="Arial" panose="020B0604020202020204" pitchFamily="34" charset="0"/>
                <a:ea typeface="Arial" panose="020B0604020202020204" pitchFamily="34" charset="0"/>
              </a:rPr>
              <a:t>Làm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tương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tự</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với</a:t>
            </a:r>
            <a:r>
              <a:rPr lang="en-US" sz="1800" u="none" strike="noStrike" dirty="0">
                <a:effectLst/>
                <a:latin typeface="Arial" panose="020B0604020202020204" pitchFamily="34" charset="0"/>
                <a:ea typeface="Arial" panose="020B0604020202020204" pitchFamily="34" charset="0"/>
              </a:rPr>
              <a:t> 17 </a:t>
            </a:r>
            <a:r>
              <a:rPr lang="en-US" sz="1800" u="none" strike="noStrike" dirty="0" err="1">
                <a:effectLst/>
                <a:latin typeface="Arial" panose="020B0604020202020204" pitchFamily="34" charset="0"/>
                <a:ea typeface="Arial" panose="020B0604020202020204" pitchFamily="34" charset="0"/>
              </a:rPr>
              <a:t>điểm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keypoints</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là</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điểm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của</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đoạn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thẳng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màu</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xanh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theo</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hình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bên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dưới</a:t>
            </a:r>
            <a:r>
              <a:rPr lang="en-US" sz="1800" u="none" strike="noStrike" dirty="0">
                <a:effectLst/>
                <a:latin typeface="Arial" panose="020B0604020202020204" pitchFamily="34" charset="0"/>
                <a:ea typeface="Arial" panose="020B0604020202020204" pitchFamily="34" charset="0"/>
              </a:rPr>
              <a:t>.</a:t>
            </a:r>
          </a:p>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B4: </a:t>
            </a:r>
            <a:r>
              <a:rPr lang="en-US" sz="1800" u="none" strike="noStrike" dirty="0" err="1">
                <a:effectLst/>
                <a:latin typeface="Arial" panose="020B0604020202020204" pitchFamily="34" charset="0"/>
                <a:ea typeface="Arial" panose="020B0604020202020204" pitchFamily="34" charset="0"/>
              </a:rPr>
              <a:t>Sử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toạ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độ</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này</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như</a:t>
            </a:r>
            <a:r>
              <a:rPr lang="en-US" sz="1800" u="none" strike="noStrike" dirty="0">
                <a:effectLst/>
                <a:latin typeface="Arial" panose="020B0604020202020204" pitchFamily="34" charset="0"/>
                <a:ea typeface="Arial" panose="020B0604020202020204" pitchFamily="34" charset="0"/>
              </a:rPr>
              <a:t> vector </a:t>
            </a:r>
            <a:r>
              <a:rPr lang="en-US" sz="1800" u="none" strike="noStrike" dirty="0" err="1">
                <a:effectLst/>
                <a:latin typeface="Arial" panose="020B0604020202020204" pitchFamily="34" charset="0"/>
                <a:ea typeface="Arial" panose="020B0604020202020204" pitchFamily="34" charset="0"/>
              </a:rPr>
              <a:t>đặc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trưng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dùng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cho</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việc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phân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loại</a:t>
            </a:r>
            <a:r>
              <a:rPr lang="en-US" sz="1800" u="none" strike="noStrike" dirty="0">
                <a:effectLst/>
                <a:latin typeface="Arial" panose="020B0604020202020204" pitchFamily="34" charset="0"/>
                <a:ea typeface="Arial" panose="020B060402020202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13</a:t>
            </a:fld>
            <a:endParaRPr/>
          </a:p>
        </p:txBody>
      </p:sp>
      <p:pic>
        <p:nvPicPr>
          <p:cNvPr id="204" name="Google Shape;204;p42"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05" name="Google Shape;205;p42"/>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KNN – Nguồn gốc</a:t>
            </a:r>
            <a:endParaRPr/>
          </a:p>
        </p:txBody>
      </p:sp>
      <p:cxnSp>
        <p:nvCxnSpPr>
          <p:cNvPr id="206" name="Google Shape;206;p42"/>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pic>
        <p:nvPicPr>
          <p:cNvPr id="207" name="Google Shape;207;p42"/>
          <p:cNvPicPr preferRelativeResize="0"/>
          <p:nvPr/>
        </p:nvPicPr>
        <p:blipFill>
          <a:blip r:embed="rId4">
            <a:alphaModFix/>
          </a:blip>
          <a:stretch>
            <a:fillRect/>
          </a:stretch>
        </p:blipFill>
        <p:spPr>
          <a:xfrm>
            <a:off x="1244612" y="866100"/>
            <a:ext cx="6897864" cy="388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14</a:t>
            </a:fld>
            <a:endParaRPr/>
          </a:p>
        </p:txBody>
      </p:sp>
      <p:pic>
        <p:nvPicPr>
          <p:cNvPr id="213" name="Google Shape;213;p4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14" name="Google Shape;214;p44"/>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KNN – Cách hoạt động</a:t>
            </a:r>
            <a:endParaRPr/>
          </a:p>
        </p:txBody>
      </p:sp>
      <p:cxnSp>
        <p:nvCxnSpPr>
          <p:cNvPr id="215" name="Google Shape;215;p44"/>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pic>
        <p:nvPicPr>
          <p:cNvPr id="216" name="Google Shape;216;p44"/>
          <p:cNvPicPr preferRelativeResize="0"/>
          <p:nvPr/>
        </p:nvPicPr>
        <p:blipFill rotWithShape="1">
          <a:blip r:embed="rId4">
            <a:alphaModFix/>
          </a:blip>
          <a:srcRect/>
          <a:stretch/>
        </p:blipFill>
        <p:spPr>
          <a:xfrm>
            <a:off x="0" y="774700"/>
            <a:ext cx="9144000" cy="359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15</a:t>
            </a:fld>
            <a:endParaRPr/>
          </a:p>
        </p:txBody>
      </p:sp>
      <p:pic>
        <p:nvPicPr>
          <p:cNvPr id="222" name="Google Shape;222;p45"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23" name="Google Shape;223;p45"/>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KNN – Cách áp dụng</a:t>
            </a:r>
            <a:endParaRPr/>
          </a:p>
        </p:txBody>
      </p:sp>
      <p:cxnSp>
        <p:nvCxnSpPr>
          <p:cNvPr id="224" name="Google Shape;224;p45"/>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25" name="Google Shape;225;p45"/>
          <p:cNvSpPr txBox="1"/>
          <p:nvPr/>
        </p:nvSpPr>
        <p:spPr>
          <a:xfrm>
            <a:off x="786151" y="1275988"/>
            <a:ext cx="7571700" cy="1685036"/>
          </a:xfrm>
          <a:prstGeom prst="rect">
            <a:avLst/>
          </a:prstGeom>
          <a:noFill/>
          <a:ln>
            <a:noFill/>
          </a:ln>
        </p:spPr>
        <p:txBody>
          <a:bodyPr spcFirstLastPara="1" wrap="square" lIns="91425" tIns="45700" rIns="91425" bIns="45700" anchor="t" anchorCtr="0">
            <a:spAutoFit/>
          </a:bodyPr>
          <a:lstStyle/>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B1: </a:t>
            </a:r>
            <a:r>
              <a:rPr lang="en-US" sz="1800" u="none" strike="noStrike" dirty="0" err="1">
                <a:effectLst/>
                <a:latin typeface="Arial" panose="020B0604020202020204" pitchFamily="34" charset="0"/>
                <a:ea typeface="Arial" panose="020B0604020202020204" pitchFamily="34" charset="0"/>
              </a:rPr>
              <a:t>Sử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KNN </a:t>
            </a:r>
            <a:r>
              <a:rPr lang="en-US" sz="1800" u="none" strike="noStrike" dirty="0" err="1">
                <a:effectLst/>
                <a:latin typeface="Arial" panose="020B0604020202020204" pitchFamily="34" charset="0"/>
                <a:ea typeface="Arial" panose="020B0604020202020204" pitchFamily="34" charset="0"/>
              </a:rPr>
              <a:t>với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số</a:t>
            </a:r>
            <a:r>
              <a:rPr lang="en-US" sz="1800" u="none" strike="noStrike" dirty="0">
                <a:effectLst/>
                <a:latin typeface="Arial" panose="020B0604020202020204" pitchFamily="34" charset="0"/>
                <a:ea typeface="Arial" panose="020B0604020202020204" pitchFamily="34" charset="0"/>
              </a:rPr>
              <a:t> k </a:t>
            </a:r>
            <a:r>
              <a:rPr lang="en-US" sz="1800" u="none" strike="noStrike" dirty="0" err="1">
                <a:effectLst/>
                <a:latin typeface="Arial" panose="020B0604020202020204" pitchFamily="34" charset="0"/>
                <a:ea typeface="Arial" panose="020B0604020202020204" pitchFamily="34" charset="0"/>
              </a:rPr>
              <a:t>khác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nhau</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từ</a:t>
            </a:r>
            <a:r>
              <a:rPr lang="en-US" sz="1800" u="none" strike="noStrike" dirty="0">
                <a:effectLst/>
                <a:latin typeface="Arial" panose="020B0604020202020204" pitchFamily="34" charset="0"/>
                <a:ea typeface="Arial" panose="020B0604020202020204" pitchFamily="34" charset="0"/>
              </a:rPr>
              <a:t> 1 </a:t>
            </a:r>
            <a:r>
              <a:rPr lang="en-US" sz="1800" u="none" strike="noStrike" dirty="0" err="1">
                <a:effectLst/>
                <a:latin typeface="Arial" panose="020B0604020202020204" pitchFamily="34" charset="0"/>
                <a:ea typeface="Arial" panose="020B0604020202020204" pitchFamily="34" charset="0"/>
              </a:rPr>
              <a:t>đến</a:t>
            </a:r>
            <a:r>
              <a:rPr lang="en-US" sz="1800" u="none" strike="noStrike" dirty="0">
                <a:effectLst/>
                <a:latin typeface="Arial" panose="020B0604020202020204" pitchFamily="34" charset="0"/>
                <a:ea typeface="Arial" panose="020B0604020202020204" pitchFamily="34" charset="0"/>
              </a:rPr>
              <a:t> 48 (</a:t>
            </a:r>
            <a:r>
              <a:rPr lang="en-US" sz="1800" u="none" strike="noStrike" dirty="0" err="1">
                <a:effectLst/>
                <a:latin typeface="Arial" panose="020B0604020202020204" pitchFamily="34" charset="0"/>
                <a:ea typeface="Arial" panose="020B0604020202020204" pitchFamily="34" charset="0"/>
              </a:rPr>
              <a:t>số</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lượng</a:t>
            </a:r>
            <a:r>
              <a:rPr lang="en-US" sz="1800" u="none" strike="noStrike" dirty="0">
                <a:effectLst/>
                <a:latin typeface="Arial" panose="020B0604020202020204" pitchFamily="34" charset="0"/>
                <a:ea typeface="Arial" panose="020B0604020202020204" pitchFamily="34" charset="0"/>
              </a:rPr>
              <a:t> class + 1).</a:t>
            </a:r>
          </a:p>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B2: </a:t>
            </a:r>
            <a:r>
              <a:rPr lang="en-US" sz="1800" u="none" strike="noStrike" dirty="0" err="1">
                <a:effectLst/>
                <a:latin typeface="Arial" panose="020B0604020202020204" pitchFamily="34" charset="0"/>
                <a:ea typeface="Arial" panose="020B0604020202020204" pitchFamily="34" charset="0"/>
              </a:rPr>
              <a:t>Sử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train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huấn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luyện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và</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validation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a:t>
            </a:r>
          </a:p>
          <a:p>
            <a:pPr marL="342900" lvl="0" indent="-342900" algn="just">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B3: </a:t>
            </a:r>
            <a:r>
              <a:rPr lang="en-US" sz="1800" u="none" strike="noStrike" dirty="0" err="1">
                <a:effectLst/>
                <a:latin typeface="Arial" panose="020B0604020202020204" pitchFamily="34" charset="0"/>
                <a:ea typeface="Arial" panose="020B0604020202020204" pitchFamily="34" charset="0"/>
              </a:rPr>
              <a:t>Chọn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ra</a:t>
            </a:r>
            <a:r>
              <a:rPr lang="en-US" sz="1800" u="none" strike="noStrike" dirty="0">
                <a:effectLst/>
                <a:latin typeface="Arial" panose="020B0604020202020204" pitchFamily="34" charset="0"/>
                <a:ea typeface="Arial" panose="020B0604020202020204" pitchFamily="34" charset="0"/>
              </a:rPr>
              <a:t> model </a:t>
            </a:r>
            <a:r>
              <a:rPr lang="en-US" sz="1800" u="none" strike="noStrike" dirty="0" err="1">
                <a:effectLst/>
                <a:latin typeface="Arial" panose="020B0604020202020204" pitchFamily="34" charset="0"/>
                <a:ea typeface="Arial" panose="020B0604020202020204" pitchFamily="34" charset="0"/>
              </a:rPr>
              <a:t>có</a:t>
            </a:r>
            <a:r>
              <a:rPr lang="en-US" sz="1800" u="none" strike="noStrike" dirty="0">
                <a:effectLst/>
                <a:latin typeface="Arial" panose="020B0604020202020204" pitchFamily="34" charset="0"/>
                <a:ea typeface="Arial" panose="020B0604020202020204" pitchFamily="34" charset="0"/>
              </a:rPr>
              <a:t> accuracy </a:t>
            </a:r>
            <a:r>
              <a:rPr lang="en-US" sz="1800" u="none" strike="noStrike" dirty="0" err="1">
                <a:effectLst/>
                <a:latin typeface="Arial" panose="020B0604020202020204" pitchFamily="34" charset="0"/>
                <a:ea typeface="Arial" panose="020B0604020202020204" pitchFamily="34" charset="0"/>
              </a:rPr>
              <a:t>cao</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nhất</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đem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test </a:t>
            </a:r>
            <a:r>
              <a:rPr lang="en-US" sz="1800" u="none" strike="noStrike" dirty="0" err="1">
                <a:effectLst/>
                <a:latin typeface="Arial" panose="020B0604020202020204" pitchFamily="34" charset="0"/>
                <a:ea typeface="Arial" panose="020B0604020202020204" pitchFamily="34" charset="0"/>
              </a:rPr>
              <a:t>và</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thực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tế</a:t>
            </a:r>
            <a:r>
              <a:rPr lang="en-US" sz="1800" u="none" strike="noStrike" dirty="0">
                <a:effectLst/>
                <a:latin typeface="Arial" panose="020B0604020202020204" pitchFamily="34" charset="0"/>
                <a:ea typeface="Arial" panose="020B0604020202020204" pitchFamily="3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16</a:t>
            </a:fld>
            <a:endParaRPr/>
          </a:p>
        </p:txBody>
      </p:sp>
      <p:pic>
        <p:nvPicPr>
          <p:cNvPr id="231" name="Google Shape;231;p3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32" name="Google Shape;232;p34"/>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SVM</a:t>
            </a:r>
            <a:endParaRPr/>
          </a:p>
        </p:txBody>
      </p:sp>
      <p:cxnSp>
        <p:nvCxnSpPr>
          <p:cNvPr id="233" name="Google Shape;233;p34"/>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pic>
        <p:nvPicPr>
          <p:cNvPr id="234" name="Google Shape;234;p34"/>
          <p:cNvPicPr preferRelativeResize="0"/>
          <p:nvPr/>
        </p:nvPicPr>
        <p:blipFill rotWithShape="1">
          <a:blip r:embed="rId4">
            <a:alphaModFix/>
          </a:blip>
          <a:srcRect/>
          <a:stretch/>
        </p:blipFill>
        <p:spPr>
          <a:xfrm>
            <a:off x="1500114" y="984530"/>
            <a:ext cx="6143772" cy="32501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17</a:t>
            </a:fld>
            <a:endParaRPr/>
          </a:p>
        </p:txBody>
      </p:sp>
      <p:pic>
        <p:nvPicPr>
          <p:cNvPr id="240" name="Google Shape;240;p3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41" name="Google Shape;241;p36"/>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SVM – Cách hoạt động</a:t>
            </a:r>
            <a:endParaRPr/>
          </a:p>
        </p:txBody>
      </p:sp>
      <p:cxnSp>
        <p:nvCxnSpPr>
          <p:cNvPr id="242" name="Google Shape;242;p36"/>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43" name="Google Shape;243;p36"/>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b="0" i="0" u="none" strike="noStrike" cap="none">
                <a:solidFill>
                  <a:schemeClr val="accent1"/>
                </a:solidFill>
                <a:latin typeface="Roboto Slab"/>
                <a:ea typeface="Roboto Slab"/>
                <a:cs typeface="Roboto Slab"/>
                <a:sym typeface="Roboto Slab"/>
              </a:rPr>
              <a:t>Đối với dữ liệu có thể chia tuyến tính.</a:t>
            </a:r>
            <a:endParaRPr/>
          </a:p>
        </p:txBody>
      </p:sp>
      <p:pic>
        <p:nvPicPr>
          <p:cNvPr id="244" name="Google Shape;244;p36"/>
          <p:cNvPicPr preferRelativeResize="0"/>
          <p:nvPr/>
        </p:nvPicPr>
        <p:blipFill>
          <a:blip r:embed="rId4">
            <a:alphaModFix/>
          </a:blip>
          <a:stretch>
            <a:fillRect/>
          </a:stretch>
        </p:blipFill>
        <p:spPr>
          <a:xfrm>
            <a:off x="2200275" y="1321651"/>
            <a:ext cx="4743450" cy="318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18</a:t>
            </a:fld>
            <a:endParaRPr/>
          </a:p>
        </p:txBody>
      </p:sp>
      <p:pic>
        <p:nvPicPr>
          <p:cNvPr id="250" name="Google Shape;250;p38"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51" name="Google Shape;251;p38"/>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SVM – Cách hoạt động</a:t>
            </a:r>
            <a:endParaRPr/>
          </a:p>
        </p:txBody>
      </p:sp>
      <p:cxnSp>
        <p:nvCxnSpPr>
          <p:cNvPr id="252" name="Google Shape;252;p38"/>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53" name="Google Shape;253;p38"/>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b="0" i="0" u="none" strike="noStrike" cap="none">
                <a:solidFill>
                  <a:schemeClr val="accent1"/>
                </a:solidFill>
                <a:latin typeface="Roboto Slab"/>
                <a:ea typeface="Roboto Slab"/>
                <a:cs typeface="Roboto Slab"/>
                <a:sym typeface="Roboto Slab"/>
              </a:rPr>
              <a:t>Đối với dữ liệu không thể chia tuyến tính.</a:t>
            </a:r>
            <a:endParaRPr/>
          </a:p>
        </p:txBody>
      </p:sp>
      <p:sp>
        <p:nvSpPr>
          <p:cNvPr id="254" name="Google Shape;254;p38"/>
          <p:cNvSpPr txBox="1"/>
          <p:nvPr/>
        </p:nvSpPr>
        <p:spPr>
          <a:xfrm>
            <a:off x="786150" y="1234150"/>
            <a:ext cx="15312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Cách 1: </a:t>
            </a:r>
            <a:endParaRPr sz="18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Soft margin</a:t>
            </a:r>
            <a:endParaRPr/>
          </a:p>
        </p:txBody>
      </p:sp>
      <p:grpSp>
        <p:nvGrpSpPr>
          <p:cNvPr id="255" name="Google Shape;255;p38"/>
          <p:cNvGrpSpPr/>
          <p:nvPr/>
        </p:nvGrpSpPr>
        <p:grpSpPr>
          <a:xfrm>
            <a:off x="2544713" y="1169240"/>
            <a:ext cx="4754886" cy="3657611"/>
            <a:chOff x="3178125" y="1169240"/>
            <a:chExt cx="4754886" cy="3657611"/>
          </a:xfrm>
        </p:grpSpPr>
        <p:pic>
          <p:nvPicPr>
            <p:cNvPr id="256" name="Google Shape;256;p38"/>
            <p:cNvPicPr preferRelativeResize="0"/>
            <p:nvPr/>
          </p:nvPicPr>
          <p:blipFill>
            <a:blip r:embed="rId4">
              <a:alphaModFix/>
            </a:blip>
            <a:stretch>
              <a:fillRect/>
            </a:stretch>
          </p:blipFill>
          <p:spPr>
            <a:xfrm>
              <a:off x="3178125" y="1169252"/>
              <a:ext cx="2377441" cy="1828800"/>
            </a:xfrm>
            <a:prstGeom prst="rect">
              <a:avLst/>
            </a:prstGeom>
            <a:noFill/>
            <a:ln>
              <a:noFill/>
            </a:ln>
          </p:spPr>
        </p:pic>
        <p:pic>
          <p:nvPicPr>
            <p:cNvPr id="257" name="Google Shape;257;p38"/>
            <p:cNvPicPr preferRelativeResize="0"/>
            <p:nvPr/>
          </p:nvPicPr>
          <p:blipFill>
            <a:blip r:embed="rId5">
              <a:alphaModFix/>
            </a:blip>
            <a:stretch>
              <a:fillRect/>
            </a:stretch>
          </p:blipFill>
          <p:spPr>
            <a:xfrm>
              <a:off x="5555566" y="1169239"/>
              <a:ext cx="2377441" cy="1828800"/>
            </a:xfrm>
            <a:prstGeom prst="rect">
              <a:avLst/>
            </a:prstGeom>
            <a:noFill/>
            <a:ln>
              <a:noFill/>
            </a:ln>
          </p:spPr>
        </p:pic>
        <p:pic>
          <p:nvPicPr>
            <p:cNvPr id="258" name="Google Shape;258;p38"/>
            <p:cNvPicPr preferRelativeResize="0"/>
            <p:nvPr/>
          </p:nvPicPr>
          <p:blipFill>
            <a:blip r:embed="rId6">
              <a:alphaModFix/>
            </a:blip>
            <a:stretch>
              <a:fillRect/>
            </a:stretch>
          </p:blipFill>
          <p:spPr>
            <a:xfrm>
              <a:off x="3178133" y="2998051"/>
              <a:ext cx="2377441" cy="1828800"/>
            </a:xfrm>
            <a:prstGeom prst="rect">
              <a:avLst/>
            </a:prstGeom>
            <a:noFill/>
            <a:ln>
              <a:noFill/>
            </a:ln>
          </p:spPr>
        </p:pic>
        <p:pic>
          <p:nvPicPr>
            <p:cNvPr id="259" name="Google Shape;259;p38"/>
            <p:cNvPicPr preferRelativeResize="0"/>
            <p:nvPr/>
          </p:nvPicPr>
          <p:blipFill>
            <a:blip r:embed="rId7">
              <a:alphaModFix/>
            </a:blip>
            <a:stretch>
              <a:fillRect/>
            </a:stretch>
          </p:blipFill>
          <p:spPr>
            <a:xfrm>
              <a:off x="5555570" y="2998051"/>
              <a:ext cx="2377441" cy="1828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19</a:t>
            </a:fld>
            <a:endParaRPr/>
          </a:p>
        </p:txBody>
      </p:sp>
      <p:pic>
        <p:nvPicPr>
          <p:cNvPr id="265" name="Google Shape;265;p39"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66" name="Google Shape;266;p39"/>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SVM – Cách hoạt động</a:t>
            </a:r>
            <a:endParaRPr/>
          </a:p>
        </p:txBody>
      </p:sp>
      <p:cxnSp>
        <p:nvCxnSpPr>
          <p:cNvPr id="267" name="Google Shape;267;p39"/>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68" name="Google Shape;268;p39"/>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b="0" i="0" u="none" strike="noStrike" cap="none">
                <a:solidFill>
                  <a:schemeClr val="accent1"/>
                </a:solidFill>
                <a:latin typeface="Roboto Slab"/>
                <a:ea typeface="Roboto Slab"/>
                <a:cs typeface="Roboto Slab"/>
                <a:sym typeface="Roboto Slab"/>
              </a:rPr>
              <a:t>Đối với dữ liệu không thể chia tuyến tính.</a:t>
            </a:r>
            <a:endParaRPr/>
          </a:p>
        </p:txBody>
      </p:sp>
      <p:sp>
        <p:nvSpPr>
          <p:cNvPr id="269" name="Google Shape;269;p39"/>
          <p:cNvSpPr txBox="1"/>
          <p:nvPr/>
        </p:nvSpPr>
        <p:spPr>
          <a:xfrm>
            <a:off x="786150" y="1234145"/>
            <a:ext cx="8166934"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Cách 2: Kernel</a:t>
            </a:r>
            <a:endParaRPr/>
          </a:p>
          <a:p>
            <a:pPr marL="0" marR="0" lvl="0" indent="0" algn="just"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Ánh xạ dữ liệu từ không gian ít nhiều hơn sang không gian nhiều chiều hơn.</a:t>
            </a:r>
            <a:endParaRPr sz="1800" b="0" i="0" u="none" strike="noStrike" cap="none">
              <a:solidFill>
                <a:srgbClr val="000000"/>
              </a:solidFill>
              <a:latin typeface="Arial"/>
              <a:ea typeface="Arial"/>
              <a:cs typeface="Arial"/>
              <a:sym typeface="Arial"/>
            </a:endParaRPr>
          </a:p>
        </p:txBody>
      </p:sp>
      <p:pic>
        <p:nvPicPr>
          <p:cNvPr id="270" name="Google Shape;270;p39"/>
          <p:cNvPicPr preferRelativeResize="0"/>
          <p:nvPr/>
        </p:nvPicPr>
        <p:blipFill>
          <a:blip r:embed="rId4">
            <a:alphaModFix/>
          </a:blip>
          <a:stretch>
            <a:fillRect/>
          </a:stretch>
        </p:blipFill>
        <p:spPr>
          <a:xfrm>
            <a:off x="1886080" y="2309875"/>
            <a:ext cx="5371841" cy="268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
        <p:nvSpPr>
          <p:cNvPr id="51" name="Google Shape;51;p3"/>
          <p:cNvSpPr txBox="1"/>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TABLE OF CONTENTS</a:t>
            </a:r>
            <a:endParaRPr sz="1400" b="0" i="0" u="none" strike="noStrike" cap="none">
              <a:solidFill>
                <a:srgbClr val="000000"/>
              </a:solidFill>
              <a:latin typeface="Arial"/>
              <a:ea typeface="Arial"/>
              <a:cs typeface="Arial"/>
              <a:sym typeface="Arial"/>
            </a:endParaRPr>
          </a:p>
        </p:txBody>
      </p:sp>
      <p:sp>
        <p:nvSpPr>
          <p:cNvPr id="52" name="Google Shape;52;p3"/>
          <p:cNvSpPr txBox="1"/>
          <p:nvPr/>
        </p:nvSpPr>
        <p:spPr>
          <a:xfrm>
            <a:off x="404002" y="1443792"/>
            <a:ext cx="1974300" cy="57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0E78C0"/>
                </a:solidFill>
                <a:latin typeface="Exo 2"/>
                <a:ea typeface="Exo 2"/>
                <a:cs typeface="Exo 2"/>
                <a:sym typeface="Exo 2"/>
              </a:rPr>
              <a:t>Giới thiệu</a:t>
            </a:r>
            <a:endParaRPr sz="1400" b="0" i="0" u="none" strike="noStrike" cap="none">
              <a:solidFill>
                <a:srgbClr val="000000"/>
              </a:solidFill>
              <a:latin typeface="Arial"/>
              <a:ea typeface="Arial"/>
              <a:cs typeface="Arial"/>
              <a:sym typeface="Arial"/>
            </a:endParaRPr>
          </a:p>
        </p:txBody>
      </p:sp>
      <p:sp>
        <p:nvSpPr>
          <p:cNvPr id="53" name="Google Shape;53;p3"/>
          <p:cNvSpPr txBox="1"/>
          <p:nvPr/>
        </p:nvSpPr>
        <p:spPr>
          <a:xfrm>
            <a:off x="405612" y="2406390"/>
            <a:ext cx="1974300" cy="57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rgbClr val="0E78C0"/>
                </a:solidFill>
                <a:latin typeface="Exo 2"/>
                <a:ea typeface="Exo 2"/>
                <a:cs typeface="Exo 2"/>
                <a:sym typeface="Exo 2"/>
              </a:rPr>
              <a:t>Bài toán</a:t>
            </a:r>
            <a:endParaRPr sz="1400" b="0" i="0" u="none" strike="noStrike" cap="none">
              <a:solidFill>
                <a:srgbClr val="000000"/>
              </a:solidFill>
              <a:latin typeface="Arial"/>
              <a:ea typeface="Arial"/>
              <a:cs typeface="Arial"/>
              <a:sym typeface="Arial"/>
            </a:endParaRPr>
          </a:p>
        </p:txBody>
      </p:sp>
      <p:sp>
        <p:nvSpPr>
          <p:cNvPr id="54" name="Google Shape;54;p3"/>
          <p:cNvSpPr txBox="1"/>
          <p:nvPr/>
        </p:nvSpPr>
        <p:spPr>
          <a:xfrm>
            <a:off x="2058041" y="1478189"/>
            <a:ext cx="1107600" cy="577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sp>
        <p:nvSpPr>
          <p:cNvPr id="55" name="Google Shape;55;p3"/>
          <p:cNvSpPr txBox="1"/>
          <p:nvPr/>
        </p:nvSpPr>
        <p:spPr>
          <a:xfrm>
            <a:off x="2114542" y="2467050"/>
            <a:ext cx="1107600" cy="577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56" name="Google Shape;56;p3"/>
          <p:cNvCxnSpPr/>
          <p:nvPr/>
        </p:nvCxnSpPr>
        <p:spPr>
          <a:xfrm>
            <a:off x="3297225" y="0"/>
            <a:ext cx="0" cy="2147611"/>
          </a:xfrm>
          <a:prstGeom prst="straightConnector1">
            <a:avLst/>
          </a:prstGeom>
          <a:noFill/>
          <a:ln w="9525" cap="flat" cmpd="sng">
            <a:solidFill>
              <a:srgbClr val="0091EA"/>
            </a:solidFill>
            <a:prstDash val="solid"/>
            <a:round/>
            <a:headEnd type="none" w="sm" len="sm"/>
            <a:tailEnd type="none" w="sm" len="sm"/>
          </a:ln>
        </p:spPr>
      </p:cxnSp>
      <p:cxnSp>
        <p:nvCxnSpPr>
          <p:cNvPr id="57" name="Google Shape;57;p3"/>
          <p:cNvCxnSpPr/>
          <p:nvPr/>
        </p:nvCxnSpPr>
        <p:spPr>
          <a:xfrm>
            <a:off x="5861950" y="3131400"/>
            <a:ext cx="0" cy="2030100"/>
          </a:xfrm>
          <a:prstGeom prst="straightConnector1">
            <a:avLst/>
          </a:prstGeom>
          <a:noFill/>
          <a:ln w="9525" cap="flat" cmpd="sng">
            <a:solidFill>
              <a:srgbClr val="0091EA"/>
            </a:solidFill>
            <a:prstDash val="solid"/>
            <a:round/>
            <a:headEnd type="none" w="sm" len="sm"/>
            <a:tailEnd type="none" w="sm" len="sm"/>
          </a:ln>
        </p:spPr>
      </p:cxnSp>
      <p:sp>
        <p:nvSpPr>
          <p:cNvPr id="58" name="Google Shape;58;p3"/>
          <p:cNvSpPr txBox="1"/>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sp>
        <p:nvSpPr>
          <p:cNvPr id="59" name="Google Shape;59;p3"/>
          <p:cNvSpPr txBox="1"/>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sp>
        <p:nvSpPr>
          <p:cNvPr id="60" name="Google Shape;60;p3"/>
          <p:cNvSpPr txBox="1"/>
          <p:nvPr/>
        </p:nvSpPr>
        <p:spPr>
          <a:xfrm>
            <a:off x="6771967" y="2096026"/>
            <a:ext cx="2298046"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E78C0"/>
                </a:solidFill>
                <a:latin typeface="Exo 2"/>
                <a:ea typeface="Exo 2"/>
                <a:cs typeface="Exo 2"/>
                <a:sym typeface="Exo 2"/>
              </a:rPr>
              <a:t>Cách thức thực hiện</a:t>
            </a:r>
            <a:endParaRPr sz="1400" b="0" i="0" u="none" strike="noStrike" cap="none">
              <a:solidFill>
                <a:srgbClr val="000000"/>
              </a:solidFill>
              <a:latin typeface="Arial"/>
              <a:ea typeface="Arial"/>
              <a:cs typeface="Arial"/>
              <a:sym typeface="Arial"/>
            </a:endParaRPr>
          </a:p>
        </p:txBody>
      </p:sp>
      <p:pic>
        <p:nvPicPr>
          <p:cNvPr id="61" name="Google Shape;61;p3" descr="Icon&#10;&#10;Description automatically generated"/>
          <p:cNvPicPr preferRelativeResize="0"/>
          <p:nvPr/>
        </p:nvPicPr>
        <p:blipFill rotWithShape="1">
          <a:blip r:embed="rId4">
            <a:alphaModFix/>
          </a:blip>
          <a:srcRect/>
          <a:stretch/>
        </p:blipFill>
        <p:spPr>
          <a:xfrm>
            <a:off x="252216" y="172123"/>
            <a:ext cx="884084" cy="475510"/>
          </a:xfrm>
          <a:prstGeom prst="rect">
            <a:avLst/>
          </a:prstGeom>
          <a:noFill/>
          <a:ln>
            <a:noFill/>
          </a:ln>
        </p:spPr>
      </p:pic>
      <p:sp>
        <p:nvSpPr>
          <p:cNvPr id="62" name="Google Shape;62;p3"/>
          <p:cNvSpPr txBox="1"/>
          <p:nvPr/>
        </p:nvSpPr>
        <p:spPr>
          <a:xfrm>
            <a:off x="6771967" y="3108948"/>
            <a:ext cx="2298046"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E78C0"/>
                </a:solidFill>
                <a:latin typeface="Exo 2"/>
                <a:ea typeface="Exo 2"/>
                <a:cs typeface="Exo 2"/>
                <a:sym typeface="Exo 2"/>
              </a:rPr>
              <a:t>Thực nghiệm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20</a:t>
            </a:fld>
            <a:endParaRPr/>
          </a:p>
        </p:txBody>
      </p:sp>
      <p:pic>
        <p:nvPicPr>
          <p:cNvPr id="276" name="Google Shape;276;p41"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77" name="Google Shape;277;p41"/>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SVM – Cách áp dụng</a:t>
            </a:r>
            <a:endParaRPr/>
          </a:p>
        </p:txBody>
      </p:sp>
      <p:cxnSp>
        <p:nvCxnSpPr>
          <p:cNvPr id="278" name="Google Shape;278;p41"/>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79" name="Google Shape;279;p41"/>
          <p:cNvSpPr txBox="1"/>
          <p:nvPr/>
        </p:nvSpPr>
        <p:spPr>
          <a:xfrm>
            <a:off x="455244" y="1084171"/>
            <a:ext cx="8233500" cy="286074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B1: </a:t>
            </a:r>
            <a:r>
              <a:rPr lang="en-US" sz="1800" u="none" strike="noStrike" dirty="0" err="1">
                <a:effectLst/>
                <a:latin typeface="Arial" panose="020B0604020202020204" pitchFamily="34" charset="0"/>
                <a:ea typeface="Arial" panose="020B0604020202020204" pitchFamily="34" charset="0"/>
              </a:rPr>
              <a:t>Sử</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train, </a:t>
            </a:r>
            <a:r>
              <a:rPr lang="en-US" sz="1800" u="none" strike="noStrike" dirty="0" err="1">
                <a:effectLst/>
                <a:latin typeface="Arial" panose="020B0604020202020204" pitchFamily="34" charset="0"/>
                <a:ea typeface="Arial" panose="020B0604020202020204" pitchFamily="34" charset="0"/>
              </a:rPr>
              <a:t>val</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tìm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hiểu</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loại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bậc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trong</a:t>
            </a:r>
            <a:r>
              <a:rPr lang="en-US" sz="1800" u="none" strike="noStrike" dirty="0">
                <a:effectLst/>
                <a:latin typeface="Arial" panose="020B0604020202020204" pitchFamily="34" charset="0"/>
                <a:ea typeface="Arial" panose="020B0604020202020204" pitchFamily="34" charset="0"/>
              </a:rPr>
              <a:t> kernel </a:t>
            </a:r>
            <a:r>
              <a:rPr lang="en-US" sz="1800" u="none" strike="noStrike" dirty="0" err="1">
                <a:effectLst/>
                <a:latin typeface="Arial" panose="020B0604020202020204" pitchFamily="34" charset="0"/>
                <a:ea typeface="Arial" panose="020B0604020202020204" pitchFamily="34" charset="0"/>
              </a:rPr>
              <a:t>polydegree</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tìm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ra</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các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bậc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tốt</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nhất</a:t>
            </a:r>
            <a:r>
              <a:rPr lang="en-US" sz="1800" u="none" strike="noStrike" dirty="0">
                <a:effectLst/>
                <a:latin typeface="Arial" panose="020B0604020202020204" pitchFamily="34" charset="0"/>
                <a:ea typeface="Arial" panose="020B0604020202020204" pitchFamily="34" charset="0"/>
              </a:rPr>
              <a:t>.</a:t>
            </a:r>
          </a:p>
          <a:p>
            <a:pPr marL="342900" lvl="0" indent="-342900">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B2: </a:t>
            </a:r>
            <a:r>
              <a:rPr lang="en-US" sz="1800" u="none" strike="noStrike" dirty="0" err="1">
                <a:effectLst/>
                <a:latin typeface="Arial" panose="020B0604020202020204" pitchFamily="34" charset="0"/>
                <a:ea typeface="Arial" panose="020B0604020202020204" pitchFamily="34" charset="0"/>
              </a:rPr>
              <a:t>Tương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tự</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nhưng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áp</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dụng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tìm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tham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số</a:t>
            </a:r>
            <a:r>
              <a:rPr lang="en-US" sz="1800" u="none" strike="noStrike" dirty="0">
                <a:effectLst/>
                <a:latin typeface="Arial" panose="020B0604020202020204" pitchFamily="34" charset="0"/>
                <a:ea typeface="Arial" panose="020B0604020202020204" pitchFamily="34" charset="0"/>
              </a:rPr>
              <a:t> C </a:t>
            </a:r>
            <a:r>
              <a:rPr lang="en-US" sz="1800" u="none" strike="noStrike" dirty="0" err="1">
                <a:effectLst/>
                <a:latin typeface="Arial" panose="020B0604020202020204" pitchFamily="34" charset="0"/>
                <a:ea typeface="Arial" panose="020B0604020202020204" pitchFamily="34" charset="0"/>
              </a:rPr>
              <a:t>thích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hợp</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cho</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từng</a:t>
            </a:r>
            <a:r>
              <a:rPr lang="en-US" sz="1800" u="none" strike="noStrike" dirty="0">
                <a:effectLst/>
                <a:latin typeface="Arial" panose="020B0604020202020204" pitchFamily="34" charset="0"/>
                <a:ea typeface="Arial" panose="020B0604020202020204" pitchFamily="34" charset="0"/>
              </a:rPr>
              <a:t> kernel </a:t>
            </a:r>
            <a:r>
              <a:rPr lang="en-US" sz="1800" u="none" strike="noStrike" dirty="0" err="1">
                <a:effectLst/>
                <a:latin typeface="Arial" panose="020B0604020202020204" pitchFamily="34" charset="0"/>
                <a:ea typeface="Arial" panose="020B0604020202020204" pitchFamily="34" charset="0"/>
              </a:rPr>
              <a:t>với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từng</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loại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đặc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trưng</a:t>
            </a:r>
            <a:r>
              <a:rPr lang="en-US" sz="1800" u="none" strike="noStrike" dirty="0">
                <a:effectLst/>
                <a:latin typeface="Arial" panose="020B0604020202020204" pitchFamily="34" charset="0"/>
                <a:ea typeface="Arial" panose="020B0604020202020204" pitchFamily="34" charset="0"/>
              </a:rPr>
              <a:t>.</a:t>
            </a:r>
          </a:p>
          <a:p>
            <a:pPr marL="342900" lvl="0" indent="-342900">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B3: </a:t>
            </a:r>
            <a:r>
              <a:rPr lang="en-US" sz="1800" u="none" strike="noStrike" dirty="0" err="1">
                <a:effectLst/>
                <a:latin typeface="Arial" panose="020B0604020202020204" pitchFamily="34" charset="0"/>
                <a:ea typeface="Arial" panose="020B0604020202020204" pitchFamily="34" charset="0"/>
              </a:rPr>
              <a:t>Huấn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luyện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mô</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hình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train </a:t>
            </a:r>
            <a:r>
              <a:rPr lang="en-US" sz="1800" u="none" strike="noStrike" dirty="0" err="1">
                <a:effectLst/>
                <a:latin typeface="Arial" panose="020B0604020202020204" pitchFamily="34" charset="0"/>
                <a:ea typeface="Arial" panose="020B0604020202020204" pitchFamily="34" charset="0"/>
              </a:rPr>
              <a:t>và</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validation.</a:t>
            </a:r>
          </a:p>
          <a:p>
            <a:pPr marL="342900" lvl="0" indent="-342900">
              <a:lnSpc>
                <a:spcPct val="115000"/>
              </a:lnSpc>
              <a:spcAft>
                <a:spcPts val="0"/>
              </a:spcAft>
              <a:buFont typeface="Symbol" panose="05050102010706020507" pitchFamily="18" charset="2"/>
              <a:buChar char="-"/>
            </a:pPr>
            <a:r>
              <a:rPr lang="en-US" sz="1800" u="none" strike="noStrike" dirty="0">
                <a:effectLst/>
                <a:latin typeface="Arial" panose="020B0604020202020204" pitchFamily="34" charset="0"/>
                <a:ea typeface="Arial" panose="020B0604020202020204" pitchFamily="34" charset="0"/>
              </a:rPr>
              <a:t>B4: </a:t>
            </a:r>
            <a:r>
              <a:rPr lang="en-US" sz="1800" u="none" strike="noStrike" dirty="0" err="1">
                <a:effectLst/>
                <a:latin typeface="Arial" panose="020B0604020202020204" pitchFamily="34" charset="0"/>
                <a:ea typeface="Arial" panose="020B0604020202020204" pitchFamily="34" charset="0"/>
              </a:rPr>
              <a:t>Chọn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ra</a:t>
            </a:r>
            <a:r>
              <a:rPr lang="en-US" sz="1800" u="none" strike="noStrike" dirty="0">
                <a:effectLst/>
                <a:latin typeface="Arial" panose="020B0604020202020204" pitchFamily="34" charset="0"/>
                <a:ea typeface="Arial" panose="020B0604020202020204" pitchFamily="34" charset="0"/>
              </a:rPr>
              <a:t> model </a:t>
            </a:r>
            <a:r>
              <a:rPr lang="en-US" sz="1800" u="none" strike="noStrike" dirty="0" err="1">
                <a:effectLst/>
                <a:latin typeface="Arial" panose="020B0604020202020204" pitchFamily="34" charset="0"/>
                <a:ea typeface="Arial" panose="020B0604020202020204" pitchFamily="34" charset="0"/>
              </a:rPr>
              <a:t>có</a:t>
            </a:r>
            <a:r>
              <a:rPr lang="en-US" sz="1800" u="none" strike="noStrike" dirty="0">
                <a:effectLst/>
                <a:latin typeface="Arial" panose="020B0604020202020204" pitchFamily="34" charset="0"/>
                <a:ea typeface="Arial" panose="020B0604020202020204" pitchFamily="34" charset="0"/>
              </a:rPr>
              <a:t> accuracy </a:t>
            </a:r>
            <a:r>
              <a:rPr lang="en-US" sz="1800" u="none" strike="noStrike" dirty="0" err="1">
                <a:effectLst/>
                <a:latin typeface="Arial" panose="020B0604020202020204" pitchFamily="34" charset="0"/>
                <a:ea typeface="Arial" panose="020B0604020202020204" pitchFamily="34" charset="0"/>
              </a:rPr>
              <a:t>cao</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nhất</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trong</a:t>
            </a:r>
            <a:r>
              <a:rPr lang="en-US" sz="1800" u="none" strike="noStrike" dirty="0">
                <a:effectLst/>
                <a:latin typeface="Arial" panose="020B0604020202020204" pitchFamily="34" charset="0"/>
                <a:ea typeface="Arial" panose="020B0604020202020204" pitchFamily="34" charset="0"/>
              </a:rPr>
              <a:t> 3 </a:t>
            </a:r>
            <a:r>
              <a:rPr lang="en-US" sz="1800" u="none" strike="noStrike" dirty="0" err="1">
                <a:effectLst/>
                <a:latin typeface="Arial" panose="020B0604020202020204" pitchFamily="34" charset="0"/>
                <a:ea typeface="Arial" panose="020B0604020202020204" pitchFamily="34" charset="0"/>
              </a:rPr>
              <a:t>để</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đem</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đi</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trên</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tập</a:t>
            </a:r>
            <a:r>
              <a:rPr lang="en-US" sz="1800" u="none" strike="noStrike" dirty="0">
                <a:effectLst/>
                <a:latin typeface="Arial" panose="020B0604020202020204" pitchFamily="34" charset="0"/>
                <a:ea typeface="Arial" panose="020B0604020202020204" pitchFamily="34" charset="0"/>
              </a:rPr>
              <a:t> test </a:t>
            </a:r>
            <a:r>
              <a:rPr lang="en-US" sz="1800" u="none" strike="noStrike" dirty="0" err="1">
                <a:effectLst/>
                <a:latin typeface="Arial" panose="020B0604020202020204" pitchFamily="34" charset="0"/>
                <a:ea typeface="Arial" panose="020B0604020202020204" pitchFamily="34" charset="0"/>
              </a:rPr>
              <a:t>và</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đánh</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giá</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thực</a:t>
            </a:r>
            <a:r>
              <a:rPr lang="en-US" sz="1800" u="none" strike="noStrike" dirty="0">
                <a:effectLst/>
                <a:latin typeface="Arial" panose="020B0604020202020204" pitchFamily="34" charset="0"/>
                <a:ea typeface="Arial" panose="020B0604020202020204" pitchFamily="34" charset="0"/>
              </a:rPr>
              <a:t> </a:t>
            </a:r>
            <a:r>
              <a:rPr lang="en-US" sz="1800" u="none" strike="noStrike" dirty="0" err="1">
                <a:effectLst/>
                <a:latin typeface="Arial" panose="020B0604020202020204" pitchFamily="34" charset="0"/>
                <a:ea typeface="Arial" panose="020B0604020202020204" pitchFamily="34" charset="0"/>
              </a:rPr>
              <a:t>tế</a:t>
            </a:r>
            <a:r>
              <a:rPr lang="en-US" sz="1800" u="none" strike="noStrike" dirty="0">
                <a:effectLst/>
                <a:latin typeface="Arial" panose="020B0604020202020204" pitchFamily="34" charset="0"/>
                <a:ea typeface="Arial" panose="020B0604020202020204" pitchFamily="34" charset="0"/>
              </a:rPr>
              <a:t>.</a:t>
            </a:r>
          </a:p>
          <a:p>
            <a:pPr marL="285750" marR="0" lvl="0" indent="-171450" algn="l" rtl="0">
              <a:lnSpc>
                <a:spcPct val="100000"/>
              </a:lnSpc>
              <a:spcBef>
                <a:spcPts val="1800"/>
              </a:spcBef>
              <a:spcAft>
                <a:spcPts val="0"/>
              </a:spcAft>
              <a:buClr>
                <a:srgbClr val="000000"/>
              </a:buClr>
              <a:buSzPts val="1800"/>
              <a:buFont typeface="Noto Sans Symbols"/>
              <a:buNone/>
            </a:pPr>
            <a:endParaRPr sz="2000" b="0" i="0" u="none" strike="noStrike" cap="none" dirty="0">
              <a:solidFill>
                <a:srgbClr val="202124"/>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ctrTitle"/>
          </p:nvPr>
        </p:nvSpPr>
        <p:spPr>
          <a:xfrm flipH="1">
            <a:off x="1136371" y="1891618"/>
            <a:ext cx="5005500" cy="102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3600">
                <a:solidFill>
                  <a:srgbClr val="0E78C0"/>
                </a:solidFill>
                <a:latin typeface="Exo 2"/>
                <a:ea typeface="Exo 2"/>
                <a:cs typeface="Exo 2"/>
                <a:sym typeface="Exo 2"/>
              </a:rPr>
              <a:t>Thực nghiệm</a:t>
            </a:r>
            <a:endParaRPr sz="3600" b="0" i="0" u="none" strike="noStrike" cap="none">
              <a:solidFill>
                <a:srgbClr val="000000"/>
              </a:solidFill>
              <a:latin typeface="Arial"/>
              <a:ea typeface="Arial"/>
              <a:cs typeface="Arial"/>
              <a:sym typeface="Arial"/>
            </a:endParaRPr>
          </a:p>
        </p:txBody>
      </p:sp>
      <p:sp>
        <p:nvSpPr>
          <p:cNvPr id="285" name="Google Shape;285;p46"/>
          <p:cNvSpPr txBox="1"/>
          <p:nvPr/>
        </p:nvSpPr>
        <p:spPr>
          <a:xfrm flipH="1">
            <a:off x="1136300" y="1130318"/>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cxnSp>
        <p:nvCxnSpPr>
          <p:cNvPr id="286" name="Google Shape;286;p46"/>
          <p:cNvCxnSpPr/>
          <p:nvPr/>
        </p:nvCxnSpPr>
        <p:spPr>
          <a:xfrm>
            <a:off x="-11279" y="2834743"/>
            <a:ext cx="1561500" cy="0"/>
          </a:xfrm>
          <a:prstGeom prst="straightConnector1">
            <a:avLst/>
          </a:prstGeom>
          <a:noFill/>
          <a:ln w="9525" cap="flat" cmpd="sng">
            <a:solidFill>
              <a:srgbClr val="0091EA"/>
            </a:solidFill>
            <a:prstDash val="solid"/>
            <a:round/>
            <a:headEnd type="none" w="sm" len="sm"/>
            <a:tailEnd type="none" w="sm" len="sm"/>
          </a:ln>
        </p:spPr>
      </p:cxnSp>
      <p:pic>
        <p:nvPicPr>
          <p:cNvPr id="287" name="Google Shape;287;p4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22</a:t>
            </a:fld>
            <a:endParaRPr/>
          </a:p>
        </p:txBody>
      </p:sp>
      <p:pic>
        <p:nvPicPr>
          <p:cNvPr id="293" name="Google Shape;293;p48"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94" name="Google Shape;294;p48"/>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Cách đánh giá</a:t>
            </a:r>
            <a:endParaRPr/>
          </a:p>
        </p:txBody>
      </p:sp>
      <p:cxnSp>
        <p:nvCxnSpPr>
          <p:cNvPr id="295" name="Google Shape;295;p48"/>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296" name="Google Shape;296;p48"/>
          <p:cNvSpPr txBox="1"/>
          <p:nvPr/>
        </p:nvSpPr>
        <p:spPr>
          <a:xfrm>
            <a:off x="2497075" y="2847300"/>
            <a:ext cx="5907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a:t>=&gt; Accuracy càng cao càng tốt.</a:t>
            </a:r>
            <a:endParaRPr sz="2000"/>
          </a:p>
        </p:txBody>
      </p:sp>
      <p:pic>
        <p:nvPicPr>
          <p:cNvPr id="297" name="Google Shape;297;p48"/>
          <p:cNvPicPr preferRelativeResize="0"/>
          <p:nvPr/>
        </p:nvPicPr>
        <p:blipFill rotWithShape="1">
          <a:blip r:embed="rId4">
            <a:alphaModFix/>
          </a:blip>
          <a:srcRect l="11126" r="11444"/>
          <a:stretch/>
        </p:blipFill>
        <p:spPr>
          <a:xfrm>
            <a:off x="1791340" y="1373325"/>
            <a:ext cx="5561320" cy="137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db82603f00_0_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23</a:t>
            </a:fld>
            <a:endParaRPr/>
          </a:p>
        </p:txBody>
      </p:sp>
      <p:pic>
        <p:nvPicPr>
          <p:cNvPr id="303" name="Google Shape;303;g2db82603f00_0_8"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04" name="Google Shape;304;g2db82603f00_0_8"/>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Dataset</a:t>
            </a:r>
            <a:endParaRPr/>
          </a:p>
        </p:txBody>
      </p:sp>
      <p:cxnSp>
        <p:nvCxnSpPr>
          <p:cNvPr id="305" name="Google Shape;305;g2db82603f00_0_8"/>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06" name="Google Shape;306;g2db82603f00_0_8"/>
          <p:cNvSpPr txBox="1"/>
          <p:nvPr/>
        </p:nvSpPr>
        <p:spPr>
          <a:xfrm>
            <a:off x="786150" y="941175"/>
            <a:ext cx="7836600" cy="2037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None/>
            </a:pPr>
            <a:r>
              <a:rPr lang="en" sz="1600" dirty="0"/>
              <a:t>Source: </a:t>
            </a:r>
            <a:r>
              <a:rPr lang="en" sz="1600" u="sng" dirty="0">
                <a:solidFill>
                  <a:srgbClr val="1155CC"/>
                </a:solidFill>
                <a:hlinkClick r:id="rId4">
                  <a:extLst>
                    <a:ext uri="{A12FA001-AC4F-418D-AE19-62706E023703}">
                      <ahyp:hlinkClr xmlns:ahyp="http://schemas.microsoft.com/office/drawing/2018/hyperlinkcolor" val="tx"/>
                    </a:ext>
                  </a:extLst>
                </a:hlinkClick>
              </a:rPr>
              <a:t>https://www.kaggle.com/datasets/tr1gg3rtrash/yoga-posture-dataset</a:t>
            </a:r>
            <a:endParaRPr sz="1600" dirty="0"/>
          </a:p>
          <a:p>
            <a:pPr marL="457200" lvl="0" indent="-330200" algn="l" rtl="0">
              <a:lnSpc>
                <a:spcPct val="115000"/>
              </a:lnSpc>
              <a:spcBef>
                <a:spcPts val="0"/>
              </a:spcBef>
              <a:spcAft>
                <a:spcPts val="0"/>
              </a:spcAft>
              <a:buSzPts val="1600"/>
              <a:buChar char="-"/>
            </a:pPr>
            <a:r>
              <a:rPr lang="en" sz="1600" dirty="0"/>
              <a:t>Dataset sẽ được tạo lại dựa trên Source, các ảnh đều được detect lại cho giống input và lật ngang để augmentation.</a:t>
            </a:r>
            <a:endParaRPr sz="1600" dirty="0"/>
          </a:p>
          <a:p>
            <a:pPr marL="457200" lvl="0" indent="-330200" algn="l" rtl="0">
              <a:lnSpc>
                <a:spcPct val="115000"/>
              </a:lnSpc>
              <a:spcBef>
                <a:spcPts val="0"/>
              </a:spcBef>
              <a:spcAft>
                <a:spcPts val="0"/>
              </a:spcAft>
              <a:buSzPts val="1600"/>
              <a:buChar char="-"/>
            </a:pPr>
            <a:r>
              <a:rPr lang="en" sz="1600" dirty="0"/>
              <a:t>Dataset gồm 47 class chưa được chia train-test với 4374 file ảnh số.</a:t>
            </a:r>
            <a:endParaRPr sz="1600" dirty="0"/>
          </a:p>
          <a:p>
            <a:pPr marL="457200" lvl="0" indent="-330200" algn="l" rtl="0">
              <a:lnSpc>
                <a:spcPct val="115000"/>
              </a:lnSpc>
              <a:spcBef>
                <a:spcPts val="0"/>
              </a:spcBef>
              <a:spcAft>
                <a:spcPts val="0"/>
              </a:spcAft>
              <a:buSzPts val="1600"/>
              <a:buChar char="-"/>
            </a:pPr>
            <a:r>
              <a:rPr lang="en" sz="1600" dirty="0"/>
              <a:t>Các ảnh cùng nhãn sẽ được đặt vào cùng 1 folder mang nhãn đó.</a:t>
            </a:r>
            <a:endParaRPr sz="1600" dirty="0"/>
          </a:p>
          <a:p>
            <a:pPr marL="457200" lvl="0" indent="-330200" algn="l" rtl="0">
              <a:lnSpc>
                <a:spcPct val="115000"/>
              </a:lnSpc>
              <a:spcBef>
                <a:spcPts val="0"/>
              </a:spcBef>
              <a:spcAft>
                <a:spcPts val="0"/>
              </a:spcAft>
              <a:buSzPts val="1600"/>
              <a:buChar char="-"/>
            </a:pPr>
            <a:r>
              <a:rPr lang="en" sz="1600" dirty="0"/>
              <a:t>Dataset được chia train-test theo tỉ lệ 7:3. Và tập validation sẽ được lấy ra từ tập train cũng theo tỉ lệ 7:3. Số lượng chi tiết như sau:</a:t>
            </a:r>
            <a:endParaRPr sz="1600" dirty="0"/>
          </a:p>
        </p:txBody>
      </p:sp>
      <p:graphicFrame>
        <p:nvGraphicFramePr>
          <p:cNvPr id="307" name="Google Shape;307;g2db82603f00_0_8"/>
          <p:cNvGraphicFramePr/>
          <p:nvPr>
            <p:extLst>
              <p:ext uri="{D42A27DB-BD31-4B8C-83A1-F6EECF244321}">
                <p14:modId xmlns:p14="http://schemas.microsoft.com/office/powerpoint/2010/main" val="2547999269"/>
              </p:ext>
            </p:extLst>
          </p:nvPr>
        </p:nvGraphicFramePr>
        <p:xfrm>
          <a:off x="952500" y="3079675"/>
          <a:ext cx="7239000" cy="803533"/>
        </p:xfrm>
        <a:graphic>
          <a:graphicData uri="http://schemas.openxmlformats.org/drawingml/2006/table">
            <a:tbl>
              <a:tblPr>
                <a:noFill/>
                <a:tableStyleId>{D6450F5B-C161-464A-85E9-6F79FAE43F06}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dirty="0"/>
                        <a:t>Train</a:t>
                      </a:r>
                      <a:endParaRPr dirty="0"/>
                    </a:p>
                  </a:txBody>
                  <a:tcPr marL="91425" marR="91425" marT="91425" marB="91425"/>
                </a:tc>
                <a:tc>
                  <a:txBody>
                    <a:bodyPr/>
                    <a:lstStyle/>
                    <a:p>
                      <a:pPr marL="0" lvl="0" indent="0" algn="l" rtl="0">
                        <a:spcBef>
                          <a:spcPts val="0"/>
                        </a:spcBef>
                        <a:spcAft>
                          <a:spcPts val="0"/>
                        </a:spcAft>
                        <a:buNone/>
                      </a:pPr>
                      <a:r>
                        <a:rPr lang="en"/>
                        <a:t>Val</a:t>
                      </a:r>
                      <a:endParaRPr/>
                    </a:p>
                  </a:txBody>
                  <a:tcPr marL="91425" marR="91425" marT="91425" marB="91425"/>
                </a:tc>
                <a:tc>
                  <a:txBody>
                    <a:bodyPr/>
                    <a:lstStyle/>
                    <a:p>
                      <a:pPr marL="0" lvl="0" indent="0" algn="l" rtl="0">
                        <a:spcBef>
                          <a:spcPts val="0"/>
                        </a:spcBef>
                        <a:spcAft>
                          <a:spcPts val="0"/>
                        </a:spcAft>
                        <a:buNone/>
                      </a:pPr>
                      <a:r>
                        <a:rPr lang="en"/>
                        <a:t>Test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a:t>2319</a:t>
                      </a:r>
                      <a:endParaRPr sz="1600"/>
                    </a:p>
                  </a:txBody>
                  <a:tcPr marL="91425" marR="91425" marT="91425" marB="91425"/>
                </a:tc>
                <a:tc>
                  <a:txBody>
                    <a:bodyPr/>
                    <a:lstStyle/>
                    <a:p>
                      <a:pPr marL="0" lvl="0" indent="0" algn="l" rtl="0">
                        <a:spcBef>
                          <a:spcPts val="0"/>
                        </a:spcBef>
                        <a:spcAft>
                          <a:spcPts val="0"/>
                        </a:spcAft>
                        <a:buNone/>
                      </a:pPr>
                      <a:r>
                        <a:rPr lang="en" dirty="0"/>
                        <a:t>994</a:t>
                      </a:r>
                      <a:endParaRPr dirty="0"/>
                    </a:p>
                  </a:txBody>
                  <a:tcPr marL="91425" marR="91425" marT="91425" marB="91425"/>
                </a:tc>
                <a:tc>
                  <a:txBody>
                    <a:bodyPr/>
                    <a:lstStyle/>
                    <a:p>
                      <a:pPr marL="0" lvl="0" indent="0" algn="l" rtl="0">
                        <a:spcBef>
                          <a:spcPts val="0"/>
                        </a:spcBef>
                        <a:spcAft>
                          <a:spcPts val="0"/>
                        </a:spcAft>
                        <a:buNone/>
                      </a:pPr>
                      <a:r>
                        <a:rPr lang="en" dirty="0"/>
                        <a:t>1421</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d25c635b9c_0_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24</a:t>
            </a:fld>
            <a:endParaRPr/>
          </a:p>
        </p:txBody>
      </p:sp>
      <p:pic>
        <p:nvPicPr>
          <p:cNvPr id="313" name="Google Shape;313;g2d25c635b9c_0_0"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14" name="Google Shape;314;g2d25c635b9c_0_0"/>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Quá trình train - test</a:t>
            </a:r>
            <a:endParaRPr/>
          </a:p>
        </p:txBody>
      </p:sp>
      <p:cxnSp>
        <p:nvCxnSpPr>
          <p:cNvPr id="315" name="Google Shape;315;g2d25c635b9c_0_0"/>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16" name="Google Shape;316;g2d25c635b9c_0_0"/>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a:solidFill>
                  <a:schemeClr val="accent1"/>
                </a:solidFill>
                <a:latin typeface="Roboto Slab"/>
                <a:ea typeface="Roboto Slab"/>
                <a:cs typeface="Roboto Slab"/>
                <a:sym typeface="Roboto Slab"/>
              </a:rPr>
              <a:t>Train - SVM</a:t>
            </a:r>
            <a:endParaRPr/>
          </a:p>
        </p:txBody>
      </p:sp>
      <p:pic>
        <p:nvPicPr>
          <p:cNvPr id="317" name="Google Shape;317;g2d25c635b9c_0_0"/>
          <p:cNvPicPr preferRelativeResize="0"/>
          <p:nvPr/>
        </p:nvPicPr>
        <p:blipFill>
          <a:blip r:embed="rId4">
            <a:alphaModFix/>
          </a:blip>
          <a:stretch>
            <a:fillRect/>
          </a:stretch>
        </p:blipFill>
        <p:spPr>
          <a:xfrm>
            <a:off x="1943100" y="1230775"/>
            <a:ext cx="5257800" cy="3219450"/>
          </a:xfrm>
          <a:prstGeom prst="rect">
            <a:avLst/>
          </a:prstGeom>
          <a:noFill/>
          <a:ln>
            <a:noFill/>
          </a:ln>
        </p:spPr>
      </p:pic>
      <p:sp>
        <p:nvSpPr>
          <p:cNvPr id="318" name="Google Shape;318;g2d25c635b9c_0_0"/>
          <p:cNvSpPr txBox="1"/>
          <p:nvPr/>
        </p:nvSpPr>
        <p:spPr>
          <a:xfrm>
            <a:off x="1984700" y="1280700"/>
            <a:ext cx="2913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C</a:t>
            </a:r>
            <a:endParaRPr sz="1300"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d1fa0836e3_0_4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25</a:t>
            </a:fld>
            <a:endParaRPr/>
          </a:p>
        </p:txBody>
      </p:sp>
      <p:pic>
        <p:nvPicPr>
          <p:cNvPr id="324" name="Google Shape;324;g2d1fa0836e3_0_41"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25" name="Google Shape;325;g2d1fa0836e3_0_41"/>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Quá trình train - test</a:t>
            </a:r>
            <a:endParaRPr/>
          </a:p>
        </p:txBody>
      </p:sp>
      <p:cxnSp>
        <p:nvCxnSpPr>
          <p:cNvPr id="326" name="Google Shape;326;g2d1fa0836e3_0_41"/>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27" name="Google Shape;327;g2d1fa0836e3_0_41"/>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a:solidFill>
                  <a:schemeClr val="accent1"/>
                </a:solidFill>
                <a:latin typeface="Roboto Slab"/>
                <a:ea typeface="Roboto Slab"/>
                <a:cs typeface="Roboto Slab"/>
                <a:sym typeface="Roboto Slab"/>
              </a:rPr>
              <a:t>Train - KNN</a:t>
            </a:r>
            <a:endParaRPr/>
          </a:p>
        </p:txBody>
      </p:sp>
      <p:pic>
        <p:nvPicPr>
          <p:cNvPr id="328" name="Google Shape;328;g2d1fa0836e3_0_41"/>
          <p:cNvPicPr preferRelativeResize="0"/>
          <p:nvPr/>
        </p:nvPicPr>
        <p:blipFill>
          <a:blip r:embed="rId4">
            <a:alphaModFix/>
          </a:blip>
          <a:stretch>
            <a:fillRect/>
          </a:stretch>
        </p:blipFill>
        <p:spPr>
          <a:xfrm>
            <a:off x="2482625" y="871400"/>
            <a:ext cx="4879051" cy="382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d1fa0836e3_0_5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26</a:t>
            </a:fld>
            <a:endParaRPr/>
          </a:p>
        </p:txBody>
      </p:sp>
      <p:pic>
        <p:nvPicPr>
          <p:cNvPr id="334" name="Google Shape;334;g2d1fa0836e3_0_58"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35" name="Google Shape;335;g2d1fa0836e3_0_58"/>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Quá trình train - test</a:t>
            </a:r>
            <a:endParaRPr/>
          </a:p>
        </p:txBody>
      </p:sp>
      <p:cxnSp>
        <p:nvCxnSpPr>
          <p:cNvPr id="336" name="Google Shape;336;g2d1fa0836e3_0_58"/>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37" name="Google Shape;337;g2d1fa0836e3_0_58"/>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a:solidFill>
                  <a:schemeClr val="accent1"/>
                </a:solidFill>
                <a:latin typeface="Roboto Slab"/>
                <a:ea typeface="Roboto Slab"/>
                <a:cs typeface="Roboto Slab"/>
                <a:sym typeface="Roboto Slab"/>
              </a:rPr>
              <a:t>Test</a:t>
            </a:r>
            <a:endParaRPr/>
          </a:p>
        </p:txBody>
      </p:sp>
      <p:graphicFrame>
        <p:nvGraphicFramePr>
          <p:cNvPr id="338" name="Google Shape;338;g2d1fa0836e3_0_58"/>
          <p:cNvGraphicFramePr/>
          <p:nvPr/>
        </p:nvGraphicFramePr>
        <p:xfrm>
          <a:off x="1136275" y="1820675"/>
          <a:ext cx="3000000" cy="3000000"/>
        </p:xfrm>
        <a:graphic>
          <a:graphicData uri="http://schemas.openxmlformats.org/drawingml/2006/table">
            <a:tbl>
              <a:tblPr>
                <a:noFill/>
                <a:tableStyleId>{D6450F5B-C161-464A-85E9-6F79FAE43F06}</a:tableStyleId>
              </a:tblPr>
              <a:tblGrid>
                <a:gridCol w="2005775">
                  <a:extLst>
                    <a:ext uri="{9D8B030D-6E8A-4147-A177-3AD203B41FA5}">
                      <a16:colId xmlns:a16="http://schemas.microsoft.com/office/drawing/2014/main" val="20000"/>
                    </a:ext>
                  </a:extLst>
                </a:gridCol>
                <a:gridCol w="2005775">
                  <a:extLst>
                    <a:ext uri="{9D8B030D-6E8A-4147-A177-3AD203B41FA5}">
                      <a16:colId xmlns:a16="http://schemas.microsoft.com/office/drawing/2014/main" val="20001"/>
                    </a:ext>
                  </a:extLst>
                </a:gridCol>
                <a:gridCol w="2005775">
                  <a:extLst>
                    <a:ext uri="{9D8B030D-6E8A-4147-A177-3AD203B41FA5}">
                      <a16:colId xmlns:a16="http://schemas.microsoft.com/office/drawing/2014/main" val="20002"/>
                    </a:ext>
                  </a:extLst>
                </a:gridCol>
              </a:tblGrid>
              <a:tr h="975525">
                <a:tc>
                  <a:txBody>
                    <a:bodyPr/>
                    <a:lstStyle/>
                    <a:p>
                      <a:pPr marL="0" lvl="0" indent="0" algn="ctr" rtl="0">
                        <a:spcBef>
                          <a:spcPts val="0"/>
                        </a:spcBef>
                        <a:spcAft>
                          <a:spcPts val="0"/>
                        </a:spcAft>
                        <a:buNone/>
                      </a:pPr>
                      <a:r>
                        <a:rPr lang="en" sz="2400"/>
                        <a:t>Model</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t>KNN</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t>SVM</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75525">
                <a:tc>
                  <a:txBody>
                    <a:bodyPr/>
                    <a:lstStyle/>
                    <a:p>
                      <a:pPr marL="0" lvl="0" indent="0" algn="ctr" rtl="0">
                        <a:spcBef>
                          <a:spcPts val="0"/>
                        </a:spcBef>
                        <a:spcAft>
                          <a:spcPts val="0"/>
                        </a:spcAft>
                        <a:buNone/>
                      </a:pPr>
                      <a:r>
                        <a:rPr lang="en" sz="2400"/>
                        <a:t>Accuracy (%)</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solidFill>
                            <a:srgbClr val="212121"/>
                          </a:solidFill>
                          <a:highlight>
                            <a:srgbClr val="FFFFFF"/>
                          </a:highlight>
                        </a:rPr>
                        <a:t>81.91</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solidFill>
                            <a:srgbClr val="212121"/>
                          </a:solidFill>
                          <a:highlight>
                            <a:srgbClr val="FFFFFF"/>
                          </a:highlight>
                        </a:rPr>
                        <a:t>84.45</a:t>
                      </a:r>
                      <a:endParaRPr sz="24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dbb3049cca_2_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27</a:t>
            </a:fld>
            <a:endParaRPr/>
          </a:p>
        </p:txBody>
      </p:sp>
      <p:pic>
        <p:nvPicPr>
          <p:cNvPr id="344" name="Google Shape;344;g2dbb3049cca_2_0"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45" name="Google Shape;345;g2dbb3049cca_2_0"/>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Minh hoạ</a:t>
            </a:r>
            <a:endParaRPr/>
          </a:p>
        </p:txBody>
      </p:sp>
      <p:cxnSp>
        <p:nvCxnSpPr>
          <p:cNvPr id="346" name="Google Shape;346;g2dbb3049cca_2_0"/>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47" name="Google Shape;347;g2dbb3049cca_2_0"/>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a:solidFill>
                  <a:schemeClr val="accent1"/>
                </a:solidFill>
                <a:latin typeface="Roboto Slab"/>
                <a:ea typeface="Roboto Slab"/>
                <a:cs typeface="Roboto Slab"/>
                <a:sym typeface="Roboto Slab"/>
              </a:rPr>
              <a:t>Hoàn thiện</a:t>
            </a:r>
            <a:endParaRPr/>
          </a:p>
        </p:txBody>
      </p:sp>
      <p:pic>
        <p:nvPicPr>
          <p:cNvPr id="348" name="Google Shape;348;g2dbb3049cca_2_0"/>
          <p:cNvPicPr preferRelativeResize="0"/>
          <p:nvPr/>
        </p:nvPicPr>
        <p:blipFill>
          <a:blip r:embed="rId4">
            <a:alphaModFix/>
          </a:blip>
          <a:stretch>
            <a:fillRect/>
          </a:stretch>
        </p:blipFill>
        <p:spPr>
          <a:xfrm>
            <a:off x="1136302" y="1169250"/>
            <a:ext cx="1099350" cy="3166125"/>
          </a:xfrm>
          <a:prstGeom prst="rect">
            <a:avLst/>
          </a:prstGeom>
          <a:noFill/>
          <a:ln>
            <a:noFill/>
          </a:ln>
        </p:spPr>
      </p:pic>
      <p:pic>
        <p:nvPicPr>
          <p:cNvPr id="349" name="Google Shape;349;g2dbb3049cca_2_0"/>
          <p:cNvPicPr preferRelativeResize="0"/>
          <p:nvPr/>
        </p:nvPicPr>
        <p:blipFill>
          <a:blip r:embed="rId5">
            <a:alphaModFix/>
          </a:blip>
          <a:stretch>
            <a:fillRect/>
          </a:stretch>
        </p:blipFill>
        <p:spPr>
          <a:xfrm>
            <a:off x="4366019" y="1069751"/>
            <a:ext cx="1905000" cy="1343025"/>
          </a:xfrm>
          <a:prstGeom prst="rect">
            <a:avLst/>
          </a:prstGeom>
          <a:noFill/>
          <a:ln>
            <a:noFill/>
          </a:ln>
        </p:spPr>
      </p:pic>
      <p:pic>
        <p:nvPicPr>
          <p:cNvPr id="350" name="Google Shape;350;g2dbb3049cca_2_0"/>
          <p:cNvPicPr preferRelativeResize="0"/>
          <p:nvPr/>
        </p:nvPicPr>
        <p:blipFill>
          <a:blip r:embed="rId6">
            <a:alphaModFix/>
          </a:blip>
          <a:stretch>
            <a:fillRect/>
          </a:stretch>
        </p:blipFill>
        <p:spPr>
          <a:xfrm>
            <a:off x="4366019" y="3515876"/>
            <a:ext cx="1905000" cy="600075"/>
          </a:xfrm>
          <a:prstGeom prst="rect">
            <a:avLst/>
          </a:prstGeom>
          <a:noFill/>
          <a:ln>
            <a:noFill/>
          </a:ln>
        </p:spPr>
      </p:pic>
      <p:sp>
        <p:nvSpPr>
          <p:cNvPr id="351" name="Google Shape;351;g2dbb3049cca_2_0"/>
          <p:cNvSpPr txBox="1"/>
          <p:nvPr/>
        </p:nvSpPr>
        <p:spPr>
          <a:xfrm>
            <a:off x="2691050" y="2514575"/>
            <a:ext cx="11781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7BFF"/>
                </a:solidFill>
              </a:rPr>
              <a:t>“Corpse”</a:t>
            </a:r>
            <a:endParaRPr sz="1700">
              <a:solidFill>
                <a:srgbClr val="007BFF"/>
              </a:solidFill>
            </a:endParaRPr>
          </a:p>
        </p:txBody>
      </p:sp>
      <p:sp>
        <p:nvSpPr>
          <p:cNvPr id="352" name="Google Shape;352;g2dbb3049cca_2_0"/>
          <p:cNvSpPr txBox="1"/>
          <p:nvPr/>
        </p:nvSpPr>
        <p:spPr>
          <a:xfrm>
            <a:off x="6963425" y="1503513"/>
            <a:ext cx="13833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7BFF"/>
                </a:solidFill>
              </a:rPr>
              <a:t>“Side Plank”</a:t>
            </a:r>
            <a:endParaRPr sz="1700">
              <a:solidFill>
                <a:srgbClr val="007BFF"/>
              </a:solidFill>
            </a:endParaRPr>
          </a:p>
        </p:txBody>
      </p:sp>
      <p:sp>
        <p:nvSpPr>
          <p:cNvPr id="353" name="Google Shape;353;g2dbb3049cca_2_0"/>
          <p:cNvSpPr txBox="1"/>
          <p:nvPr/>
        </p:nvSpPr>
        <p:spPr>
          <a:xfrm>
            <a:off x="7213025" y="3578163"/>
            <a:ext cx="8841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7BFF"/>
                </a:solidFill>
              </a:rPr>
              <a:t>“Plank”</a:t>
            </a:r>
            <a:endParaRPr sz="1700">
              <a:solidFill>
                <a:srgbClr val="007BFF"/>
              </a:solidFill>
            </a:endParaRPr>
          </a:p>
        </p:txBody>
      </p:sp>
      <p:cxnSp>
        <p:nvCxnSpPr>
          <p:cNvPr id="354" name="Google Shape;354;g2dbb3049cca_2_0"/>
          <p:cNvCxnSpPr>
            <a:stCxn id="348" idx="3"/>
            <a:endCxn id="351" idx="1"/>
          </p:cNvCxnSpPr>
          <p:nvPr/>
        </p:nvCxnSpPr>
        <p:spPr>
          <a:xfrm>
            <a:off x="2235652" y="2752313"/>
            <a:ext cx="455400" cy="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g2dbb3049cca_2_0"/>
          <p:cNvCxnSpPr>
            <a:stCxn id="349" idx="3"/>
            <a:endCxn id="352" idx="1"/>
          </p:cNvCxnSpPr>
          <p:nvPr/>
        </p:nvCxnSpPr>
        <p:spPr>
          <a:xfrm>
            <a:off x="6271019" y="1741263"/>
            <a:ext cx="692400" cy="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g2dbb3049cca_2_0"/>
          <p:cNvCxnSpPr>
            <a:stCxn id="350" idx="3"/>
            <a:endCxn id="353" idx="1"/>
          </p:cNvCxnSpPr>
          <p:nvPr/>
        </p:nvCxnSpPr>
        <p:spPr>
          <a:xfrm>
            <a:off x="6271019" y="3815914"/>
            <a:ext cx="942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dbb3049cca_2_1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28</a:t>
            </a:fld>
            <a:endParaRPr/>
          </a:p>
        </p:txBody>
      </p:sp>
      <p:pic>
        <p:nvPicPr>
          <p:cNvPr id="362" name="Google Shape;362;g2dbb3049cca_2_14" descr="Icon&#10;&#10;Description automatically generated"/>
          <p:cNvPicPr preferRelativeResize="0"/>
          <p:nvPr/>
        </p:nvPicPr>
        <p:blipFill rotWithShape="1">
          <a:blip r:embed="rId3">
            <a:alphaModFix/>
          </a:blip>
          <a:srcRect/>
          <a:stretch/>
        </p:blipFill>
        <p:spPr>
          <a:xfrm>
            <a:off x="252216" y="172123"/>
            <a:ext cx="884086" cy="475511"/>
          </a:xfrm>
          <a:prstGeom prst="rect">
            <a:avLst/>
          </a:prstGeom>
          <a:noFill/>
          <a:ln>
            <a:noFill/>
          </a:ln>
        </p:spPr>
      </p:pic>
      <p:sp>
        <p:nvSpPr>
          <p:cNvPr id="363" name="Google Shape;363;g2dbb3049cca_2_14"/>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Minh hoạ</a:t>
            </a:r>
            <a:endParaRPr/>
          </a:p>
        </p:txBody>
      </p:sp>
      <p:cxnSp>
        <p:nvCxnSpPr>
          <p:cNvPr id="364" name="Google Shape;364;g2dbb3049cca_2_14"/>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365" name="Google Shape;365;g2dbb3049cca_2_14"/>
          <p:cNvSpPr txBox="1"/>
          <p:nvPr/>
        </p:nvSpPr>
        <p:spPr>
          <a:xfrm>
            <a:off x="1136300" y="466651"/>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1600">
                <a:solidFill>
                  <a:schemeClr val="accent1"/>
                </a:solidFill>
                <a:latin typeface="Roboto Slab"/>
                <a:ea typeface="Roboto Slab"/>
                <a:cs typeface="Roboto Slab"/>
                <a:sym typeface="Roboto Slab"/>
              </a:rPr>
              <a:t>Chưa hoàn thiện</a:t>
            </a:r>
            <a:endParaRPr/>
          </a:p>
        </p:txBody>
      </p:sp>
      <p:pic>
        <p:nvPicPr>
          <p:cNvPr id="366" name="Google Shape;366;g2dbb3049cca_2_14"/>
          <p:cNvPicPr preferRelativeResize="0"/>
          <p:nvPr/>
        </p:nvPicPr>
        <p:blipFill>
          <a:blip r:embed="rId4">
            <a:alphaModFix/>
          </a:blip>
          <a:stretch>
            <a:fillRect/>
          </a:stretch>
        </p:blipFill>
        <p:spPr>
          <a:xfrm>
            <a:off x="610175" y="1379251"/>
            <a:ext cx="2016252" cy="2743200"/>
          </a:xfrm>
          <a:prstGeom prst="rect">
            <a:avLst/>
          </a:prstGeom>
          <a:noFill/>
          <a:ln>
            <a:noFill/>
          </a:ln>
        </p:spPr>
      </p:pic>
      <p:pic>
        <p:nvPicPr>
          <p:cNvPr id="367" name="Google Shape;367;g2dbb3049cca_2_14"/>
          <p:cNvPicPr preferRelativeResize="0"/>
          <p:nvPr/>
        </p:nvPicPr>
        <p:blipFill>
          <a:blip r:embed="rId5">
            <a:alphaModFix/>
          </a:blip>
          <a:stretch>
            <a:fillRect/>
          </a:stretch>
        </p:blipFill>
        <p:spPr>
          <a:xfrm>
            <a:off x="5124550" y="1379250"/>
            <a:ext cx="1549908" cy="2743200"/>
          </a:xfrm>
          <a:prstGeom prst="rect">
            <a:avLst/>
          </a:prstGeom>
          <a:noFill/>
          <a:ln>
            <a:noFill/>
          </a:ln>
        </p:spPr>
      </p:pic>
      <p:sp>
        <p:nvSpPr>
          <p:cNvPr id="368" name="Google Shape;368;g2dbb3049cca_2_14"/>
          <p:cNvSpPr txBox="1"/>
          <p:nvPr/>
        </p:nvSpPr>
        <p:spPr>
          <a:xfrm>
            <a:off x="3024175" y="2513100"/>
            <a:ext cx="1549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7BFF"/>
                </a:solidFill>
              </a:rPr>
              <a:t>“Warrior One”</a:t>
            </a:r>
            <a:endParaRPr sz="1700">
              <a:solidFill>
                <a:srgbClr val="007BFF"/>
              </a:solidFill>
            </a:endParaRPr>
          </a:p>
        </p:txBody>
      </p:sp>
      <p:sp>
        <p:nvSpPr>
          <p:cNvPr id="369" name="Google Shape;369;g2dbb3049cca_2_14"/>
          <p:cNvSpPr txBox="1"/>
          <p:nvPr/>
        </p:nvSpPr>
        <p:spPr>
          <a:xfrm>
            <a:off x="7225025" y="2517763"/>
            <a:ext cx="1549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7BFF"/>
                </a:solidFill>
              </a:rPr>
              <a:t>“Warrior One”</a:t>
            </a:r>
            <a:endParaRPr sz="1700">
              <a:solidFill>
                <a:srgbClr val="007BFF"/>
              </a:solidFill>
            </a:endParaRPr>
          </a:p>
        </p:txBody>
      </p:sp>
      <p:cxnSp>
        <p:nvCxnSpPr>
          <p:cNvPr id="370" name="Google Shape;370;g2dbb3049cca_2_14"/>
          <p:cNvCxnSpPr>
            <a:stCxn id="366" idx="3"/>
            <a:endCxn id="368" idx="1"/>
          </p:cNvCxnSpPr>
          <p:nvPr/>
        </p:nvCxnSpPr>
        <p:spPr>
          <a:xfrm>
            <a:off x="2626427" y="2750851"/>
            <a:ext cx="397800" cy="0"/>
          </a:xfrm>
          <a:prstGeom prst="straightConnector1">
            <a:avLst/>
          </a:prstGeom>
          <a:noFill/>
          <a:ln w="9525" cap="flat" cmpd="sng">
            <a:solidFill>
              <a:schemeClr val="dk2"/>
            </a:solidFill>
            <a:prstDash val="solid"/>
            <a:round/>
            <a:headEnd type="none" w="med" len="med"/>
            <a:tailEnd type="triangle" w="med" len="med"/>
          </a:ln>
        </p:spPr>
      </p:cxnSp>
      <p:cxnSp>
        <p:nvCxnSpPr>
          <p:cNvPr id="371" name="Google Shape;371;g2dbb3049cca_2_14"/>
          <p:cNvCxnSpPr>
            <a:stCxn id="367" idx="3"/>
            <a:endCxn id="369" idx="1"/>
          </p:cNvCxnSpPr>
          <p:nvPr/>
        </p:nvCxnSpPr>
        <p:spPr>
          <a:xfrm>
            <a:off x="6674458" y="2750851"/>
            <a:ext cx="550500" cy="480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g2dbb3049cca_2_14"/>
          <p:cNvSpPr txBox="1"/>
          <p:nvPr/>
        </p:nvSpPr>
        <p:spPr>
          <a:xfrm>
            <a:off x="610175" y="4293250"/>
            <a:ext cx="2600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True label: “Low lunge”</a:t>
            </a:r>
            <a:endParaRPr sz="1700">
              <a:solidFill>
                <a:schemeClr val="dk1"/>
              </a:solidFill>
            </a:endParaRPr>
          </a:p>
        </p:txBody>
      </p:sp>
      <p:sp>
        <p:nvSpPr>
          <p:cNvPr id="373" name="Google Shape;373;g2dbb3049cca_2_14"/>
          <p:cNvSpPr txBox="1"/>
          <p:nvPr/>
        </p:nvSpPr>
        <p:spPr>
          <a:xfrm>
            <a:off x="5124550" y="4293250"/>
            <a:ext cx="29538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True label: “Cresent lunge”</a:t>
            </a:r>
            <a:endParaRPr sz="17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sp>
        <p:nvSpPr>
          <p:cNvPr id="379" name="Google Shape;379;p16"/>
          <p:cNvSpPr txBo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Exo 2"/>
                <a:ea typeface="Exo 2"/>
                <a:cs typeface="Exo 2"/>
                <a:sym typeface="Exo 2"/>
              </a:rPr>
              <a:t>Does anyone have any questions?</a:t>
            </a:r>
            <a:endParaRPr sz="1400" b="1" i="0" u="none" strike="noStrike" cap="none">
              <a:solidFill>
                <a:srgbClr val="000000"/>
              </a:solidFill>
              <a:latin typeface="Exo 2"/>
              <a:ea typeface="Exo 2"/>
              <a:cs typeface="Exo 2"/>
              <a:sym typeface="Exo 2"/>
            </a:endParaRPr>
          </a:p>
        </p:txBody>
      </p:sp>
      <p:sp>
        <p:nvSpPr>
          <p:cNvPr id="380" name="Google Shape;380;p16"/>
          <p:cNvSpPr txBox="1"/>
          <p:nvPr/>
        </p:nvSpPr>
        <p:spPr>
          <a:xfrm flipH="1">
            <a:off x="818047" y="1161000"/>
            <a:ext cx="7507906" cy="1365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1" i="0" u="none" strike="noStrike" cap="none">
                <a:solidFill>
                  <a:srgbClr val="0E78C0"/>
                </a:solidFill>
                <a:latin typeface="Exo 2"/>
                <a:ea typeface="Exo 2"/>
                <a:cs typeface="Exo 2"/>
                <a:sym typeface="Exo 2"/>
              </a:rPr>
              <a:t>THANKS FOR LISTENING!</a:t>
            </a:r>
            <a:endParaRPr sz="1400" b="0" i="0" u="none" strike="noStrike" cap="none">
              <a:solidFill>
                <a:srgbClr val="000000"/>
              </a:solidFill>
              <a:latin typeface="Arial"/>
              <a:ea typeface="Arial"/>
              <a:cs typeface="Arial"/>
              <a:sym typeface="Arial"/>
            </a:endParaRPr>
          </a:p>
        </p:txBody>
      </p:sp>
      <p:cxnSp>
        <p:nvCxnSpPr>
          <p:cNvPr id="381" name="Google Shape;381;p16"/>
          <p:cNvCxnSpPr/>
          <p:nvPr/>
        </p:nvCxnSpPr>
        <p:spPr>
          <a:xfrm>
            <a:off x="0" y="4239492"/>
            <a:ext cx="2026227" cy="0"/>
          </a:xfrm>
          <a:prstGeom prst="straightConnector1">
            <a:avLst/>
          </a:prstGeom>
          <a:noFill/>
          <a:ln w="9525" cap="flat" cmpd="sng">
            <a:solidFill>
              <a:srgbClr val="434343"/>
            </a:solidFill>
            <a:prstDash val="solid"/>
            <a:round/>
            <a:headEnd type="none" w="sm" len="sm"/>
            <a:tailEnd type="none" w="sm" len="sm"/>
          </a:ln>
        </p:spPr>
      </p:cxnSp>
      <p:cxnSp>
        <p:nvCxnSpPr>
          <p:cNvPr id="382" name="Google Shape;382;p16"/>
          <p:cNvCxnSpPr/>
          <p:nvPr/>
        </p:nvCxnSpPr>
        <p:spPr>
          <a:xfrm>
            <a:off x="7117773" y="872835"/>
            <a:ext cx="2026227" cy="0"/>
          </a:xfrm>
          <a:prstGeom prst="straightConnector1">
            <a:avLst/>
          </a:prstGeom>
          <a:noFill/>
          <a:ln w="9525" cap="flat" cmpd="sng">
            <a:solidFill>
              <a:srgbClr val="434343"/>
            </a:solidFill>
            <a:prstDash val="solid"/>
            <a:round/>
            <a:headEnd type="none" w="sm" len="sm"/>
            <a:tailEnd type="none" w="sm" len="sm"/>
          </a:ln>
        </p:spPr>
      </p:cxnSp>
      <p:pic>
        <p:nvPicPr>
          <p:cNvPr id="383" name="Google Shape;383;p1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4"/>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3600">
                <a:solidFill>
                  <a:srgbClr val="0E78C0"/>
                </a:solidFill>
                <a:latin typeface="Exo 2"/>
                <a:ea typeface="Exo 2"/>
                <a:cs typeface="Exo 2"/>
                <a:sym typeface="Exo 2"/>
              </a:rPr>
              <a:t>Giới thiệu</a:t>
            </a:r>
            <a:endParaRPr sz="3600" b="0" i="0" u="none" strike="noStrike" cap="none">
              <a:solidFill>
                <a:srgbClr val="000000"/>
              </a:solidFill>
              <a:latin typeface="Arial"/>
              <a:ea typeface="Arial"/>
              <a:cs typeface="Arial"/>
              <a:sym typeface="Arial"/>
            </a:endParaRPr>
          </a:p>
        </p:txBody>
      </p:sp>
      <p:sp>
        <p:nvSpPr>
          <p:cNvPr id="68" name="Google Shape;68;p4"/>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cxnSp>
        <p:nvCxnSpPr>
          <p:cNvPr id="69" name="Google Shape;69;p4"/>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70" name="Google Shape;70;p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2db82603f00_1_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4</a:t>
            </a:fld>
            <a:endParaRPr/>
          </a:p>
        </p:txBody>
      </p:sp>
      <p:pic>
        <p:nvPicPr>
          <p:cNvPr id="76" name="Google Shape;76;g2db82603f00_1_1" descr="Icon&#10;&#10;Description automatically generated"/>
          <p:cNvPicPr preferRelativeResize="0"/>
          <p:nvPr/>
        </p:nvPicPr>
        <p:blipFill rotWithShape="1">
          <a:blip r:embed="rId3">
            <a:alphaModFix/>
          </a:blip>
          <a:srcRect/>
          <a:stretch/>
        </p:blipFill>
        <p:spPr>
          <a:xfrm>
            <a:off x="252216" y="19723"/>
            <a:ext cx="884086" cy="475511"/>
          </a:xfrm>
          <a:prstGeom prst="rect">
            <a:avLst/>
          </a:prstGeom>
          <a:noFill/>
          <a:ln>
            <a:noFill/>
          </a:ln>
        </p:spPr>
      </p:pic>
      <p:sp>
        <p:nvSpPr>
          <p:cNvPr id="77" name="Google Shape;77;g2db82603f00_1_1"/>
          <p:cNvSpPr txBox="1">
            <a:spLocks noGrp="1"/>
          </p:cNvSpPr>
          <p:nvPr>
            <p:ph type="title"/>
          </p:nvPr>
        </p:nvSpPr>
        <p:spPr>
          <a:xfrm>
            <a:off x="1039250" y="-207372"/>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b="1">
                <a:solidFill>
                  <a:srgbClr val="0E78C0"/>
                </a:solidFill>
                <a:latin typeface="Exo 2"/>
                <a:ea typeface="Exo 2"/>
                <a:cs typeface="Exo 2"/>
                <a:sym typeface="Exo 2"/>
              </a:rPr>
              <a:t>1, GIỚI THIỆU</a:t>
            </a:r>
            <a:endParaRPr/>
          </a:p>
        </p:txBody>
      </p:sp>
      <p:cxnSp>
        <p:nvCxnSpPr>
          <p:cNvPr id="78" name="Google Shape;78;g2db82603f00_1_1"/>
          <p:cNvCxnSpPr/>
          <p:nvPr/>
        </p:nvCxnSpPr>
        <p:spPr>
          <a:xfrm>
            <a:off x="0" y="608778"/>
            <a:ext cx="2743200" cy="0"/>
          </a:xfrm>
          <a:prstGeom prst="straightConnector1">
            <a:avLst/>
          </a:prstGeom>
          <a:noFill/>
          <a:ln w="9525" cap="flat" cmpd="sng">
            <a:solidFill>
              <a:srgbClr val="0091EA"/>
            </a:solidFill>
            <a:prstDash val="solid"/>
            <a:round/>
            <a:headEnd type="none" w="sm" len="sm"/>
            <a:tailEnd type="none" w="sm" len="sm"/>
          </a:ln>
        </p:spPr>
      </p:cxnSp>
      <p:pic>
        <p:nvPicPr>
          <p:cNvPr id="79" name="Google Shape;79;g2db82603f00_1_1" descr="Hiện tượng nhức mỏi mắt khi ngồi máy tính, làm thế nào để hết mỏi mắt khi  sử dụng máy tính ?"/>
          <p:cNvPicPr preferRelativeResize="0"/>
          <p:nvPr/>
        </p:nvPicPr>
        <p:blipFill rotWithShape="1">
          <a:blip r:embed="rId4">
            <a:alphaModFix/>
          </a:blip>
          <a:srcRect b="22999"/>
          <a:stretch/>
        </p:blipFill>
        <p:spPr>
          <a:xfrm>
            <a:off x="4741575" y="626626"/>
            <a:ext cx="3662800" cy="2211250"/>
          </a:xfrm>
          <a:prstGeom prst="rect">
            <a:avLst/>
          </a:prstGeom>
          <a:noFill/>
          <a:ln>
            <a:noFill/>
          </a:ln>
        </p:spPr>
      </p:pic>
      <p:pic>
        <p:nvPicPr>
          <p:cNvPr id="80" name="Google Shape;80;g2db82603f00_1_1" descr="Dấu Hiệu Cho Thấy Bạn đang Tập Gym Hay Tập Thể Dục Sai Cách Gây ảnh Hưởng  Sức Khỏe"/>
          <p:cNvPicPr preferRelativeResize="0"/>
          <p:nvPr/>
        </p:nvPicPr>
        <p:blipFill rotWithShape="1">
          <a:blip r:embed="rId5">
            <a:alphaModFix/>
          </a:blip>
          <a:srcRect l="7468" t="12338" r="4565" b="5512"/>
          <a:stretch/>
        </p:blipFill>
        <p:spPr>
          <a:xfrm>
            <a:off x="252225" y="2933575"/>
            <a:ext cx="3662800" cy="1957050"/>
          </a:xfrm>
          <a:prstGeom prst="rect">
            <a:avLst/>
          </a:prstGeom>
          <a:noFill/>
          <a:ln>
            <a:noFill/>
          </a:ln>
        </p:spPr>
      </p:pic>
      <p:pic>
        <p:nvPicPr>
          <p:cNvPr id="81" name="Google Shape;81;g2db82603f00_1_1" descr="Tập yoga đem lại lợi ích gì cho sức khỏe | PK BV Đại học Y Dược 1"/>
          <p:cNvPicPr preferRelativeResize="0"/>
          <p:nvPr/>
        </p:nvPicPr>
        <p:blipFill rotWithShape="1">
          <a:blip r:embed="rId6">
            <a:alphaModFix/>
          </a:blip>
          <a:srcRect l="4970" t="21767" r="9617" b="7073"/>
          <a:stretch/>
        </p:blipFill>
        <p:spPr>
          <a:xfrm>
            <a:off x="4741575" y="3094054"/>
            <a:ext cx="3662801" cy="1852196"/>
          </a:xfrm>
          <a:prstGeom prst="rect">
            <a:avLst/>
          </a:prstGeom>
          <a:noFill/>
          <a:ln>
            <a:noFill/>
          </a:ln>
        </p:spPr>
      </p:pic>
      <p:pic>
        <p:nvPicPr>
          <p:cNvPr id="82" name="Google Shape;82;g2db82603f00_1_1" descr="Công việc hằng ngày của lập trình viên là gì?"/>
          <p:cNvPicPr preferRelativeResize="0"/>
          <p:nvPr/>
        </p:nvPicPr>
        <p:blipFill rotWithShape="1">
          <a:blip r:embed="rId7">
            <a:alphaModFix/>
          </a:blip>
          <a:srcRect b="5580"/>
          <a:stretch/>
        </p:blipFill>
        <p:spPr>
          <a:xfrm>
            <a:off x="252225" y="665550"/>
            <a:ext cx="3662800" cy="22112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ctrTitle"/>
          </p:nvPr>
        </p:nvSpPr>
        <p:spPr>
          <a:xfrm flipH="1">
            <a:off x="2747779" y="2635675"/>
            <a:ext cx="5195700" cy="1921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400"/>
              <a:buNone/>
            </a:pPr>
            <a:r>
              <a:rPr lang="en" sz="3600">
                <a:solidFill>
                  <a:srgbClr val="0E78C0"/>
                </a:solidFill>
                <a:latin typeface="Exo 2"/>
                <a:ea typeface="Exo 2"/>
                <a:cs typeface="Exo 2"/>
                <a:sym typeface="Exo 2"/>
              </a:rPr>
              <a:t>Bài toán</a:t>
            </a:r>
            <a:endParaRPr sz="3600">
              <a:solidFill>
                <a:srgbClr val="0E78C0"/>
              </a:solidFill>
              <a:latin typeface="Exo 2"/>
              <a:ea typeface="Exo 2"/>
              <a:cs typeface="Exo 2"/>
              <a:sym typeface="Exo 2"/>
            </a:endParaRPr>
          </a:p>
        </p:txBody>
      </p:sp>
      <p:sp>
        <p:nvSpPr>
          <p:cNvPr id="88" name="Google Shape;88;p6"/>
          <p:cNvSpPr txBox="1"/>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9600"/>
              <a:buFont typeface="Arial"/>
              <a:buNone/>
            </a:pPr>
            <a:r>
              <a:rPr lang="en" sz="96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89" name="Google Shape;89;p6"/>
          <p:cNvCxnSpPr/>
          <p:nvPr/>
        </p:nvCxnSpPr>
        <p:spPr>
          <a:xfrm>
            <a:off x="7578325" y="4028400"/>
            <a:ext cx="1565700" cy="0"/>
          </a:xfrm>
          <a:prstGeom prst="straightConnector1">
            <a:avLst/>
          </a:prstGeom>
          <a:noFill/>
          <a:ln w="9525" cap="flat" cmpd="sng">
            <a:solidFill>
              <a:srgbClr val="0091EA"/>
            </a:solidFill>
            <a:prstDash val="solid"/>
            <a:round/>
            <a:headEnd type="none" w="sm" len="sm"/>
            <a:tailEnd type="none" w="sm" len="sm"/>
          </a:ln>
        </p:spPr>
      </p:cxnSp>
      <p:pic>
        <p:nvPicPr>
          <p:cNvPr id="90" name="Google Shape;90;p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6</a:t>
            </a:fld>
            <a:endParaRPr/>
          </a:p>
        </p:txBody>
      </p:sp>
      <p:pic>
        <p:nvPicPr>
          <p:cNvPr id="96" name="Google Shape;96;p12"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97" name="Google Shape;97;p12"/>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b="1"/>
              <a:t>Phát biểu bài toán</a:t>
            </a:r>
            <a:endParaRPr b="1"/>
          </a:p>
        </p:txBody>
      </p:sp>
      <p:cxnSp>
        <p:nvCxnSpPr>
          <p:cNvPr id="98" name="Google Shape;98;p12"/>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99" name="Google Shape;99;p12"/>
          <p:cNvSpPr txBox="1"/>
          <p:nvPr/>
        </p:nvSpPr>
        <p:spPr>
          <a:xfrm>
            <a:off x="252224" y="893875"/>
            <a:ext cx="4429800" cy="3786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2000" b="1"/>
              <a:t>Bài toán: </a:t>
            </a:r>
            <a:r>
              <a:rPr lang="en" sz="2000"/>
              <a:t>Phân loại động tác yoga dựa trên vị trí của các khớp trên cơ thể người.</a:t>
            </a:r>
            <a:endParaRPr sz="2000"/>
          </a:p>
          <a:p>
            <a:pPr marL="0" marR="0" lvl="0" indent="0" algn="just" rtl="0">
              <a:lnSpc>
                <a:spcPct val="100000"/>
              </a:lnSpc>
              <a:spcBef>
                <a:spcPts val="0"/>
              </a:spcBef>
              <a:spcAft>
                <a:spcPts val="0"/>
              </a:spcAft>
              <a:buNone/>
            </a:pPr>
            <a:br>
              <a:rPr lang="en" sz="2000"/>
            </a:br>
            <a:r>
              <a:rPr lang="en" sz="2000" b="1" i="0" u="none" strike="noStrike" cap="none">
                <a:solidFill>
                  <a:srgbClr val="000000"/>
                </a:solidFill>
                <a:latin typeface="Arial"/>
                <a:ea typeface="Arial"/>
                <a:cs typeface="Arial"/>
                <a:sym typeface="Arial"/>
              </a:rPr>
              <a:t>Mô tả bài toán: </a:t>
            </a:r>
            <a:br>
              <a:rPr lang="en" sz="2000" b="1" i="0" u="none" strike="noStrike" cap="none">
                <a:solidFill>
                  <a:srgbClr val="000000"/>
                </a:solidFill>
                <a:latin typeface="Arial"/>
                <a:ea typeface="Arial"/>
                <a:cs typeface="Arial"/>
                <a:sym typeface="Arial"/>
              </a:rPr>
            </a:br>
            <a:r>
              <a:rPr lang="en" sz="2000"/>
              <a:t>Yoga mang lại nhiều lợi ích nhưng việc nhầm lẫn giữa các động tác là phổ biến, đặc biệt đối với người mới. Để giúp họ phân loại đúng, chúng ta sẽ sử dụng vị trí của các khớp trên cơ thể người làm đặc trưng để phân loại.</a:t>
            </a:r>
            <a:endParaRPr sz="2000" b="0" i="0" u="none" strike="noStrike" cap="none">
              <a:solidFill>
                <a:srgbClr val="000000"/>
              </a:solidFill>
              <a:latin typeface="Cambria Math"/>
              <a:ea typeface="Cambria Math"/>
              <a:cs typeface="Cambria Math"/>
              <a:sym typeface="Cambria Math"/>
            </a:endParaRPr>
          </a:p>
        </p:txBody>
      </p:sp>
      <p:pic>
        <p:nvPicPr>
          <p:cNvPr id="100" name="Google Shape;100;p12"/>
          <p:cNvPicPr preferRelativeResize="0"/>
          <p:nvPr/>
        </p:nvPicPr>
        <p:blipFill>
          <a:blip r:embed="rId4">
            <a:alphaModFix/>
          </a:blip>
          <a:stretch>
            <a:fillRect/>
          </a:stretch>
        </p:blipFill>
        <p:spPr>
          <a:xfrm>
            <a:off x="5494599" y="532990"/>
            <a:ext cx="2716176" cy="40775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7</a:t>
            </a:fld>
            <a:endParaRPr/>
          </a:p>
        </p:txBody>
      </p:sp>
      <p:pic>
        <p:nvPicPr>
          <p:cNvPr id="106" name="Google Shape;106;p1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107" name="Google Shape;107;p13"/>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Input – Output</a:t>
            </a:r>
            <a:endParaRPr/>
          </a:p>
        </p:txBody>
      </p:sp>
      <p:cxnSp>
        <p:nvCxnSpPr>
          <p:cNvPr id="108" name="Google Shape;108;p13"/>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sp>
        <p:nvSpPr>
          <p:cNvPr id="109" name="Google Shape;109;p13"/>
          <p:cNvSpPr txBox="1"/>
          <p:nvPr/>
        </p:nvSpPr>
        <p:spPr>
          <a:xfrm>
            <a:off x="1302651" y="861350"/>
            <a:ext cx="1030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accent1"/>
                </a:solidFill>
                <a:latin typeface="Roboto Slab"/>
                <a:ea typeface="Roboto Slab"/>
                <a:cs typeface="Roboto Slab"/>
                <a:sym typeface="Roboto Slab"/>
              </a:rPr>
              <a:t>Input</a:t>
            </a:r>
            <a:endParaRPr sz="1400" b="0" i="0" u="none" strike="noStrike" cap="none">
              <a:solidFill>
                <a:srgbClr val="000000"/>
              </a:solidFill>
              <a:latin typeface="Cambria Math"/>
              <a:ea typeface="Cambria Math"/>
              <a:cs typeface="Cambria Math"/>
              <a:sym typeface="Cambria Math"/>
            </a:endParaRPr>
          </a:p>
        </p:txBody>
      </p:sp>
      <p:pic>
        <p:nvPicPr>
          <p:cNvPr id="110" name="Google Shape;110;p13"/>
          <p:cNvPicPr preferRelativeResize="0"/>
          <p:nvPr/>
        </p:nvPicPr>
        <p:blipFill rotWithShape="1">
          <a:blip r:embed="rId4">
            <a:alphaModFix/>
          </a:blip>
          <a:srcRect/>
          <a:stretch/>
        </p:blipFill>
        <p:spPr>
          <a:xfrm>
            <a:off x="717178" y="3327653"/>
            <a:ext cx="2201726" cy="1341325"/>
          </a:xfrm>
          <a:prstGeom prst="rect">
            <a:avLst/>
          </a:prstGeom>
          <a:noFill/>
          <a:ln>
            <a:noFill/>
          </a:ln>
        </p:spPr>
      </p:pic>
      <p:sp>
        <p:nvSpPr>
          <p:cNvPr id="111" name="Google Shape;111;p13"/>
          <p:cNvSpPr txBox="1"/>
          <p:nvPr/>
        </p:nvSpPr>
        <p:spPr>
          <a:xfrm>
            <a:off x="6801701" y="812600"/>
            <a:ext cx="1030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a:solidFill>
                  <a:schemeClr val="accent1"/>
                </a:solidFill>
                <a:latin typeface="Roboto Slab"/>
                <a:ea typeface="Roboto Slab"/>
                <a:cs typeface="Roboto Slab"/>
                <a:sym typeface="Roboto Slab"/>
              </a:rPr>
              <a:t>Output</a:t>
            </a:r>
            <a:endParaRPr sz="1400" b="0" i="0" u="none" strike="noStrike" cap="none">
              <a:solidFill>
                <a:srgbClr val="000000"/>
              </a:solidFill>
              <a:latin typeface="Cambria Math"/>
              <a:ea typeface="Cambria Math"/>
              <a:cs typeface="Cambria Math"/>
              <a:sym typeface="Cambria Math"/>
            </a:endParaRPr>
          </a:p>
        </p:txBody>
      </p:sp>
      <p:sp>
        <p:nvSpPr>
          <p:cNvPr id="112" name="Google Shape;112;p13"/>
          <p:cNvSpPr txBox="1"/>
          <p:nvPr/>
        </p:nvSpPr>
        <p:spPr>
          <a:xfrm>
            <a:off x="4096988" y="2371650"/>
            <a:ext cx="1650300" cy="1015800"/>
          </a:xfrm>
          <a:prstGeom prst="rect">
            <a:avLst/>
          </a:prstGeom>
          <a:noFill/>
          <a:ln w="28575" cap="flat" cmpd="sng">
            <a:solidFill>
              <a:srgbClr val="2D97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a:solidFill>
                <a:schemeClr val="accent1"/>
              </a:solidFill>
              <a:latin typeface="Roboto Slab"/>
              <a:ea typeface="Roboto Slab"/>
              <a:cs typeface="Roboto Slab"/>
              <a:sym typeface="Roboto Slab"/>
            </a:endParaRPr>
          </a:p>
          <a:p>
            <a:pPr marL="0" marR="0" lvl="0" indent="0" algn="ctr" rtl="0">
              <a:lnSpc>
                <a:spcPct val="100000"/>
              </a:lnSpc>
              <a:spcBef>
                <a:spcPts val="0"/>
              </a:spcBef>
              <a:spcAft>
                <a:spcPts val="0"/>
              </a:spcAft>
              <a:buNone/>
            </a:pPr>
            <a:r>
              <a:rPr lang="en" sz="2000">
                <a:solidFill>
                  <a:schemeClr val="accent1"/>
                </a:solidFill>
                <a:latin typeface="Roboto Slab"/>
                <a:ea typeface="Roboto Slab"/>
                <a:cs typeface="Roboto Slab"/>
                <a:sym typeface="Roboto Slab"/>
              </a:rPr>
              <a:t>Model</a:t>
            </a:r>
            <a:endParaRPr sz="2000">
              <a:solidFill>
                <a:schemeClr val="accent1"/>
              </a:solidFill>
              <a:latin typeface="Roboto Slab"/>
              <a:ea typeface="Roboto Slab"/>
              <a:cs typeface="Roboto Slab"/>
              <a:sym typeface="Roboto Slab"/>
            </a:endParaRPr>
          </a:p>
          <a:p>
            <a:pPr marL="0" marR="0" lvl="0" indent="0" algn="l" rtl="0">
              <a:lnSpc>
                <a:spcPct val="100000"/>
              </a:lnSpc>
              <a:spcBef>
                <a:spcPts val="0"/>
              </a:spcBef>
              <a:spcAft>
                <a:spcPts val="0"/>
              </a:spcAft>
              <a:buNone/>
            </a:pPr>
            <a:endParaRPr sz="2000">
              <a:solidFill>
                <a:schemeClr val="accent1"/>
              </a:solidFill>
              <a:latin typeface="Roboto Slab"/>
              <a:ea typeface="Roboto Slab"/>
              <a:cs typeface="Roboto Slab"/>
              <a:sym typeface="Roboto Slab"/>
            </a:endParaRPr>
          </a:p>
        </p:txBody>
      </p:sp>
      <p:pic>
        <p:nvPicPr>
          <p:cNvPr id="113" name="Google Shape;113;p13"/>
          <p:cNvPicPr preferRelativeResize="0"/>
          <p:nvPr/>
        </p:nvPicPr>
        <p:blipFill>
          <a:blip r:embed="rId5">
            <a:alphaModFix/>
          </a:blip>
          <a:stretch>
            <a:fillRect/>
          </a:stretch>
        </p:blipFill>
        <p:spPr>
          <a:xfrm>
            <a:off x="865550" y="1470075"/>
            <a:ext cx="1905000" cy="1524000"/>
          </a:xfrm>
          <a:prstGeom prst="rect">
            <a:avLst/>
          </a:prstGeom>
          <a:noFill/>
          <a:ln>
            <a:noFill/>
          </a:ln>
        </p:spPr>
      </p:pic>
      <p:sp>
        <p:nvSpPr>
          <p:cNvPr id="114" name="Google Shape;114;p13"/>
          <p:cNvSpPr txBox="1"/>
          <p:nvPr/>
        </p:nvSpPr>
        <p:spPr>
          <a:xfrm>
            <a:off x="6572825" y="2679450"/>
            <a:ext cx="1948800" cy="400200"/>
          </a:xfrm>
          <a:prstGeom prst="rect">
            <a:avLst/>
          </a:prstGeom>
          <a:noFill/>
          <a:ln w="9525" cap="flat" cmpd="sng">
            <a:solidFill>
              <a:srgbClr val="2D97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a:solidFill>
                  <a:schemeClr val="accent1"/>
                </a:solidFill>
                <a:latin typeface="Roboto Slab"/>
                <a:ea typeface="Roboto Slab"/>
                <a:cs typeface="Roboto Slab"/>
                <a:sym typeface="Roboto Slab"/>
              </a:rPr>
              <a:t>“Warrior two”</a:t>
            </a:r>
            <a:endParaRPr sz="2000">
              <a:solidFill>
                <a:schemeClr val="accent1"/>
              </a:solidFill>
              <a:latin typeface="Roboto Slab"/>
              <a:ea typeface="Roboto Slab"/>
              <a:cs typeface="Roboto Slab"/>
              <a:sym typeface="Roboto Slab"/>
            </a:endParaRPr>
          </a:p>
        </p:txBody>
      </p:sp>
      <p:cxnSp>
        <p:nvCxnSpPr>
          <p:cNvPr id="115" name="Google Shape;115;p13"/>
          <p:cNvCxnSpPr>
            <a:stCxn id="113" idx="3"/>
            <a:endCxn id="112" idx="1"/>
          </p:cNvCxnSpPr>
          <p:nvPr/>
        </p:nvCxnSpPr>
        <p:spPr>
          <a:xfrm>
            <a:off x="2770550" y="2232075"/>
            <a:ext cx="1326300" cy="647400"/>
          </a:xfrm>
          <a:prstGeom prst="straightConnector1">
            <a:avLst/>
          </a:prstGeom>
          <a:noFill/>
          <a:ln w="9525" cap="flat" cmpd="sng">
            <a:solidFill>
              <a:schemeClr val="dk2"/>
            </a:solidFill>
            <a:prstDash val="solid"/>
            <a:round/>
            <a:headEnd type="none" w="med" len="med"/>
            <a:tailEnd type="triangle" w="med" len="med"/>
          </a:ln>
        </p:spPr>
      </p:cxnSp>
      <p:cxnSp>
        <p:nvCxnSpPr>
          <p:cNvPr id="116" name="Google Shape;116;p13"/>
          <p:cNvCxnSpPr>
            <a:stCxn id="112" idx="3"/>
            <a:endCxn id="114" idx="1"/>
          </p:cNvCxnSpPr>
          <p:nvPr/>
        </p:nvCxnSpPr>
        <p:spPr>
          <a:xfrm>
            <a:off x="5747288" y="2879550"/>
            <a:ext cx="825600"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17;p13"/>
          <p:cNvCxnSpPr>
            <a:stCxn id="110" idx="3"/>
            <a:endCxn id="112" idx="1"/>
          </p:cNvCxnSpPr>
          <p:nvPr/>
        </p:nvCxnSpPr>
        <p:spPr>
          <a:xfrm rot="10800000" flipH="1">
            <a:off x="2918903" y="2879616"/>
            <a:ext cx="1178100" cy="111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8"/>
          <p:cNvSpPr txBox="1">
            <a:spLocks noGrp="1"/>
          </p:cNvSpPr>
          <p:nvPr>
            <p:ph type="ctrTitle"/>
          </p:nvPr>
        </p:nvSpPr>
        <p:spPr>
          <a:xfrm flipH="1">
            <a:off x="2754543" y="1916733"/>
            <a:ext cx="5195700" cy="655017"/>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400"/>
              <a:buNone/>
            </a:pPr>
            <a:r>
              <a:rPr lang="en" sz="3600">
                <a:solidFill>
                  <a:srgbClr val="0E78C0"/>
                </a:solidFill>
                <a:latin typeface="Exo 2"/>
                <a:ea typeface="Exo 2"/>
                <a:cs typeface="Exo 2"/>
                <a:sym typeface="Exo 2"/>
              </a:rPr>
              <a:t>Cách thức thực hiện</a:t>
            </a:r>
            <a:endParaRPr sz="3600">
              <a:solidFill>
                <a:srgbClr val="0E78C0"/>
              </a:solidFill>
              <a:latin typeface="Exo 2"/>
              <a:ea typeface="Exo 2"/>
              <a:cs typeface="Exo 2"/>
              <a:sym typeface="Exo 2"/>
            </a:endParaRPr>
          </a:p>
        </p:txBody>
      </p:sp>
      <p:sp>
        <p:nvSpPr>
          <p:cNvPr id="123" name="Google Shape;123;p8"/>
          <p:cNvSpPr txBox="1"/>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9600"/>
              <a:buFont typeface="Arial"/>
              <a:buNone/>
            </a:pPr>
            <a:r>
              <a:rPr lang="en" sz="96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cxnSp>
        <p:nvCxnSpPr>
          <p:cNvPr id="124" name="Google Shape;124;p8"/>
          <p:cNvCxnSpPr/>
          <p:nvPr/>
        </p:nvCxnSpPr>
        <p:spPr>
          <a:xfrm>
            <a:off x="7626825" y="2744700"/>
            <a:ext cx="1560600" cy="0"/>
          </a:xfrm>
          <a:prstGeom prst="straightConnector1">
            <a:avLst/>
          </a:prstGeom>
          <a:noFill/>
          <a:ln w="9525" cap="flat" cmpd="sng">
            <a:solidFill>
              <a:srgbClr val="0091EA"/>
            </a:solidFill>
            <a:prstDash val="solid"/>
            <a:round/>
            <a:headEnd type="none" w="sm" len="sm"/>
            <a:tailEnd type="none" w="sm" len="sm"/>
          </a:ln>
        </p:spPr>
      </p:cxnSp>
      <p:pic>
        <p:nvPicPr>
          <p:cNvPr id="125" name="Google Shape;125;p8"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
              <a:t>9</a:t>
            </a:fld>
            <a:endParaRPr/>
          </a:p>
        </p:txBody>
      </p:sp>
      <p:pic>
        <p:nvPicPr>
          <p:cNvPr id="140" name="Google Shape;140;p27"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141" name="Google Shape;141;p27"/>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Mediapipe Pose – Nguồn gốc</a:t>
            </a:r>
            <a:endParaRPr/>
          </a:p>
        </p:txBody>
      </p:sp>
      <p:cxnSp>
        <p:nvCxnSpPr>
          <p:cNvPr id="142" name="Google Shape;142;p27"/>
          <p:cNvCxnSpPr/>
          <p:nvPr/>
        </p:nvCxnSpPr>
        <p:spPr>
          <a:xfrm>
            <a:off x="0" y="761178"/>
            <a:ext cx="2743200" cy="0"/>
          </a:xfrm>
          <a:prstGeom prst="straightConnector1">
            <a:avLst/>
          </a:prstGeom>
          <a:noFill/>
          <a:ln w="9525" cap="flat" cmpd="sng">
            <a:solidFill>
              <a:srgbClr val="0091EA"/>
            </a:solidFill>
            <a:prstDash val="solid"/>
            <a:round/>
            <a:headEnd type="none" w="sm" len="sm"/>
            <a:tailEnd type="none" w="sm" len="sm"/>
          </a:ln>
        </p:spPr>
      </p:cxnSp>
      <p:grpSp>
        <p:nvGrpSpPr>
          <p:cNvPr id="143" name="Google Shape;143;p27"/>
          <p:cNvGrpSpPr/>
          <p:nvPr/>
        </p:nvGrpSpPr>
        <p:grpSpPr>
          <a:xfrm>
            <a:off x="2372627" y="694041"/>
            <a:ext cx="4398746" cy="3755419"/>
            <a:chOff x="2372627" y="626903"/>
            <a:chExt cx="4398746" cy="3755419"/>
          </a:xfrm>
        </p:grpSpPr>
        <p:pic>
          <p:nvPicPr>
            <p:cNvPr id="144" name="Google Shape;144;p27" descr="Exploring the power of Google's MediaPipe : Use cases and Applications | by  Devaang Nadkarni | Medium"/>
            <p:cNvPicPr preferRelativeResize="0"/>
            <p:nvPr/>
          </p:nvPicPr>
          <p:blipFill rotWithShape="1">
            <a:blip r:embed="rId4">
              <a:alphaModFix/>
            </a:blip>
            <a:srcRect/>
            <a:stretch/>
          </p:blipFill>
          <p:spPr>
            <a:xfrm>
              <a:off x="2372627" y="626903"/>
              <a:ext cx="4398746" cy="1944847"/>
            </a:xfrm>
            <a:prstGeom prst="rect">
              <a:avLst/>
            </a:prstGeom>
            <a:noFill/>
            <a:ln>
              <a:noFill/>
            </a:ln>
          </p:spPr>
        </p:pic>
        <p:pic>
          <p:nvPicPr>
            <p:cNvPr id="145" name="Google Shape;145;p27" descr="MediaPipe | Google for Developers"/>
            <p:cNvPicPr preferRelativeResize="0"/>
            <p:nvPr/>
          </p:nvPicPr>
          <p:blipFill rotWithShape="1">
            <a:blip r:embed="rId5">
              <a:alphaModFix/>
            </a:blip>
            <a:srcRect/>
            <a:stretch/>
          </p:blipFill>
          <p:spPr>
            <a:xfrm>
              <a:off x="2372627" y="1911845"/>
              <a:ext cx="4398746" cy="2470477"/>
            </a:xfrm>
            <a:prstGeom prst="rect">
              <a:avLst/>
            </a:prstGeom>
            <a:noFill/>
            <a:ln>
              <a:noFill/>
            </a:ln>
          </p:spPr>
        </p:pic>
      </p:grpSp>
      <p:sp>
        <p:nvSpPr>
          <p:cNvPr id="146" name="Google Shape;146;p27"/>
          <p:cNvSpPr txBox="1"/>
          <p:nvPr/>
        </p:nvSpPr>
        <p:spPr>
          <a:xfrm>
            <a:off x="2372627" y="4449460"/>
            <a:ext cx="4398746" cy="3077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sng" strike="noStrike" cap="none">
                <a:solidFill>
                  <a:srgbClr val="007BFF"/>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https://github.com/google/mediapipe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1949</Words>
  <Application>Microsoft Office PowerPoint</Application>
  <PresentationFormat>On-screen Show (16:9)</PresentationFormat>
  <Paragraphs>151</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Quattrocento Sans</vt:lpstr>
      <vt:lpstr>Symbol</vt:lpstr>
      <vt:lpstr>Arial</vt:lpstr>
      <vt:lpstr>Roboto Slab</vt:lpstr>
      <vt:lpstr>Noto Sans Symbols</vt:lpstr>
      <vt:lpstr>Cambria Math</vt:lpstr>
      <vt:lpstr>Exo 2</vt:lpstr>
      <vt:lpstr>Roboto</vt:lpstr>
      <vt:lpstr>Cordelia template</vt:lpstr>
      <vt:lpstr>Classify Yoga Pose base on Keypoints​</vt:lpstr>
      <vt:lpstr>PowerPoint Presentation</vt:lpstr>
      <vt:lpstr>Giới thiệu</vt:lpstr>
      <vt:lpstr>1, GIỚI THIỆU</vt:lpstr>
      <vt:lpstr>Bài toán</vt:lpstr>
      <vt:lpstr>Phát biểu bài toán</vt:lpstr>
      <vt:lpstr>Input – Output</vt:lpstr>
      <vt:lpstr>Cách thức thực hiện</vt:lpstr>
      <vt:lpstr>Mediapipe Pose – Nguồn gốc</vt:lpstr>
      <vt:lpstr>Mediapipe Pose – Nguồn gốc</vt:lpstr>
      <vt:lpstr>Mediapipe Pose</vt:lpstr>
      <vt:lpstr>Mediapipe Pose – Cách áp dụng</vt:lpstr>
      <vt:lpstr>KNN – Nguồn gốc</vt:lpstr>
      <vt:lpstr>KNN – Cách hoạt động</vt:lpstr>
      <vt:lpstr>KNN – Cách áp dụng</vt:lpstr>
      <vt:lpstr>SVM</vt:lpstr>
      <vt:lpstr>SVM – Cách hoạt động</vt:lpstr>
      <vt:lpstr>SVM – Cách hoạt động</vt:lpstr>
      <vt:lpstr>SVM – Cách hoạt động</vt:lpstr>
      <vt:lpstr>SVM – Cách áp dụng</vt:lpstr>
      <vt:lpstr>Thực nghiệm</vt:lpstr>
      <vt:lpstr>Cách đánh giá</vt:lpstr>
      <vt:lpstr>Dataset</vt:lpstr>
      <vt:lpstr>Quá trình train - test</vt:lpstr>
      <vt:lpstr>Quá trình train - test</vt:lpstr>
      <vt:lpstr>Quá trình train - test</vt:lpstr>
      <vt:lpstr>Minh hoạ</vt:lpstr>
      <vt:lpstr>Minh hoạ</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Nguyễn Duy Thắng</cp:lastModifiedBy>
  <cp:revision>4</cp:revision>
  <dcterms:modified xsi:type="dcterms:W3CDTF">2024-06-06T01:41:10Z</dcterms:modified>
</cp:coreProperties>
</file>